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57" r:id="rId2"/>
    <p:sldId id="304" r:id="rId3"/>
    <p:sldId id="748" r:id="rId4"/>
    <p:sldId id="712" r:id="rId5"/>
    <p:sldId id="800" r:id="rId6"/>
    <p:sldId id="749" r:id="rId7"/>
    <p:sldId id="738" r:id="rId8"/>
    <p:sldId id="739" r:id="rId9"/>
    <p:sldId id="740" r:id="rId10"/>
    <p:sldId id="750" r:id="rId11"/>
    <p:sldId id="751" r:id="rId12"/>
    <p:sldId id="752" r:id="rId13"/>
    <p:sldId id="753" r:id="rId14"/>
    <p:sldId id="754" r:id="rId15"/>
    <p:sldId id="755" r:id="rId16"/>
    <p:sldId id="756" r:id="rId17"/>
    <p:sldId id="757" r:id="rId18"/>
    <p:sldId id="758" r:id="rId19"/>
    <p:sldId id="759" r:id="rId20"/>
    <p:sldId id="760" r:id="rId21"/>
    <p:sldId id="761" r:id="rId22"/>
    <p:sldId id="762" r:id="rId23"/>
    <p:sldId id="763" r:id="rId24"/>
    <p:sldId id="743" r:id="rId25"/>
    <p:sldId id="744" r:id="rId26"/>
    <p:sldId id="745" r:id="rId27"/>
    <p:sldId id="849" r:id="rId28"/>
    <p:sldId id="803" r:id="rId29"/>
    <p:sldId id="804" r:id="rId30"/>
    <p:sldId id="746" r:id="rId31"/>
    <p:sldId id="747" r:id="rId32"/>
    <p:sldId id="834" r:id="rId33"/>
    <p:sldId id="835" r:id="rId34"/>
    <p:sldId id="764" r:id="rId35"/>
    <p:sldId id="837" r:id="rId36"/>
    <p:sldId id="765" r:id="rId37"/>
    <p:sldId id="688" r:id="rId38"/>
    <p:sldId id="714" r:id="rId39"/>
    <p:sldId id="839" r:id="rId40"/>
    <p:sldId id="840" r:id="rId41"/>
    <p:sldId id="841" r:id="rId42"/>
    <p:sldId id="842" r:id="rId43"/>
    <p:sldId id="843" r:id="rId44"/>
    <p:sldId id="844" r:id="rId45"/>
    <p:sldId id="1030" r:id="rId46"/>
    <p:sldId id="1070" r:id="rId47"/>
    <p:sldId id="1071" r:id="rId48"/>
    <p:sldId id="875" r:id="rId49"/>
    <p:sldId id="869" r:id="rId50"/>
    <p:sldId id="870" r:id="rId51"/>
    <p:sldId id="872" r:id="rId52"/>
    <p:sldId id="873" r:id="rId53"/>
    <p:sldId id="874" r:id="rId54"/>
    <p:sldId id="953" r:id="rId55"/>
    <p:sldId id="892" r:id="rId56"/>
    <p:sldId id="927" r:id="rId57"/>
    <p:sldId id="928" r:id="rId58"/>
    <p:sldId id="926" r:id="rId59"/>
    <p:sldId id="929" r:id="rId60"/>
    <p:sldId id="930" r:id="rId61"/>
    <p:sldId id="893" r:id="rId62"/>
    <p:sldId id="891" r:id="rId63"/>
    <p:sldId id="882" r:id="rId64"/>
    <p:sldId id="894" r:id="rId65"/>
    <p:sldId id="903" r:id="rId66"/>
    <p:sldId id="883" r:id="rId67"/>
    <p:sldId id="884" r:id="rId68"/>
    <p:sldId id="885" r:id="rId69"/>
    <p:sldId id="897" r:id="rId70"/>
    <p:sldId id="900" r:id="rId71"/>
    <p:sldId id="886" r:id="rId72"/>
    <p:sldId id="898" r:id="rId73"/>
    <p:sldId id="899" r:id="rId74"/>
    <p:sldId id="904" r:id="rId75"/>
    <p:sldId id="905" r:id="rId76"/>
    <p:sldId id="906" r:id="rId77"/>
    <p:sldId id="907" r:id="rId78"/>
    <p:sldId id="908" r:id="rId79"/>
    <p:sldId id="909" r:id="rId80"/>
    <p:sldId id="982" r:id="rId81"/>
    <p:sldId id="983" r:id="rId82"/>
    <p:sldId id="984" r:id="rId83"/>
    <p:sldId id="981" r:id="rId84"/>
    <p:sldId id="889" r:id="rId85"/>
    <p:sldId id="70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5" userDrawn="1">
          <p15:clr>
            <a:srgbClr val="A4A3A4"/>
          </p15:clr>
        </p15:guide>
        <p15:guide id="2" pos="37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25" autoAdjust="0"/>
    <p:restoredTop sz="94660"/>
  </p:normalViewPr>
  <p:slideViewPr>
    <p:cSldViewPr snapToGrid="0" showGuides="1">
      <p:cViewPr varScale="1">
        <p:scale>
          <a:sx n="82" d="100"/>
          <a:sy n="82" d="100"/>
        </p:scale>
        <p:origin x="1142" y="72"/>
      </p:cViewPr>
      <p:guideLst>
        <p:guide orient="horz" pos="2135"/>
        <p:guide pos="37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ksha Gunaji" userId="0884375ddd28c582" providerId="LiveId" clId="{5AD6E24C-DAA8-41E4-8558-E6F505E622B8}"/>
    <pc:docChg chg="modSld">
      <pc:chgData name="Diksha Gunaji" userId="0884375ddd28c582" providerId="LiveId" clId="{5AD6E24C-DAA8-41E4-8558-E6F505E622B8}" dt="2024-01-29T23:55:00.211" v="2" actId="1076"/>
      <pc:docMkLst>
        <pc:docMk/>
      </pc:docMkLst>
      <pc:sldChg chg="modSp mod">
        <pc:chgData name="Diksha Gunaji" userId="0884375ddd28c582" providerId="LiveId" clId="{5AD6E24C-DAA8-41E4-8558-E6F505E622B8}" dt="2024-01-29T23:55:00.211" v="2" actId="1076"/>
        <pc:sldMkLst>
          <pc:docMk/>
          <pc:sldMk cId="0" sldId="870"/>
        </pc:sldMkLst>
        <pc:spChg chg="mod">
          <ac:chgData name="Diksha Gunaji" userId="0884375ddd28c582" providerId="LiveId" clId="{5AD6E24C-DAA8-41E4-8558-E6F505E622B8}" dt="2024-01-29T23:55:00.211" v="2" actId="1076"/>
          <ac:spMkLst>
            <pc:docMk/>
            <pc:sldMk cId="0" sldId="870"/>
            <ac:spMk id="2" creationId="{00000000-0000-0000-0000-000000000000}"/>
          </ac:spMkLst>
        </pc:spChg>
      </pc:sldChg>
    </pc:docChg>
  </pc:docChgLst>
  <pc:docChgLst>
    <pc:chgData name="Diksha Gunaji" userId="0884375ddd28c582" providerId="LiveId" clId="{CFE30B1C-9BA4-4817-A65B-2F1F5E33C0A4}"/>
    <pc:docChg chg="modSld">
      <pc:chgData name="Diksha Gunaji" userId="0884375ddd28c582" providerId="LiveId" clId="{CFE30B1C-9BA4-4817-A65B-2F1F5E33C0A4}" dt="2024-03-24T12:32:29.745" v="2" actId="1076"/>
      <pc:docMkLst>
        <pc:docMk/>
      </pc:docMkLst>
      <pc:sldChg chg="modSp mod">
        <pc:chgData name="Diksha Gunaji" userId="0884375ddd28c582" providerId="LiveId" clId="{CFE30B1C-9BA4-4817-A65B-2F1F5E33C0A4}" dt="2024-03-24T12:32:29.745" v="2" actId="1076"/>
        <pc:sldMkLst>
          <pc:docMk/>
          <pc:sldMk cId="0" sldId="750"/>
        </pc:sldMkLst>
        <pc:picChg chg="mod">
          <ac:chgData name="Diksha Gunaji" userId="0884375ddd28c582" providerId="LiveId" clId="{CFE30B1C-9BA4-4817-A65B-2F1F5E33C0A4}" dt="2024-03-24T12:32:29.745" v="2" actId="1076"/>
          <ac:picMkLst>
            <pc:docMk/>
            <pc:sldMk cId="0" sldId="750"/>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F80BD-CA82-41FE-ADE4-052AF7D4A097}" type="datetimeFigureOut">
              <a:rPr lang="en-IN" smtClean="0"/>
              <a:t>24-03-2024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0CDC5-07B3-4DD2-A958-E57C39C5328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1890" name="Rectangle 7"/>
          <p:cNvSpPr txBox="1">
            <a:spLocks noGrp="1"/>
          </p:cNvSpPr>
          <p:nvPr>
            <p:ph type="sldNum" sz="quarter"/>
          </p:nvPr>
        </p:nvSpPr>
        <p:spPr>
          <a:xfrm>
            <a:off x="3884613" y="8685213"/>
            <a:ext cx="2970212" cy="455612"/>
          </a:xfrm>
          <a:prstGeom prst="rect">
            <a:avLst/>
          </a:prstGeom>
          <a:noFill/>
          <a:ln w="9525">
            <a:noFill/>
          </a:ln>
        </p:spPr>
        <p:txBody>
          <a:bodyPr lIns="90000" tIns="46800" rIns="90000" bIns="46800" anchor="b" anchorCtr="0"/>
          <a:lstStyle/>
          <a:p>
            <a:pPr lvl="0" algn="r" defTabSz="457200" eaLnBrk="1" hangingPunct="1">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a:solidFill>
                  <a:srgbClr val="000000"/>
                </a:solidFill>
                <a:cs typeface="DejaVu Sans" charset="0"/>
              </a:rPr>
              <a:t>4</a:t>
            </a:fld>
            <a:endParaRPr lang="en-US" altLang="x-none" sz="1200" dirty="0">
              <a:solidFill>
                <a:srgbClr val="000000"/>
              </a:solidFill>
              <a:ea typeface="DejaVu Sans" charset="0"/>
              <a:cs typeface="DejaVu Sans" charset="0"/>
            </a:endParaRPr>
          </a:p>
        </p:txBody>
      </p:sp>
      <p:sp>
        <p:nvSpPr>
          <p:cNvPr id="421891" name="Rectangle 1"/>
          <p:cNvSpPr txBox="1">
            <a:spLocks noGrp="1" noRot="1" noChangeAspect="1" noTextEdit="1"/>
          </p:cNvSpPr>
          <p:nvPr>
            <p:ph type="sldImg"/>
          </p:nvPr>
        </p:nvSpPr>
        <p:spPr>
          <a:xfrm>
            <a:off x="381000" y="685800"/>
            <a:ext cx="6096000" cy="3429000"/>
          </a:xfrm>
          <a:solidFill>
            <a:srgbClr val="FFFFFF">
              <a:alpha val="100000"/>
            </a:srgbClr>
          </a:solidFill>
          <a:ln>
            <a:solidFill>
              <a:srgbClr val="000000">
                <a:alpha val="100000"/>
              </a:srgbClr>
            </a:solidFill>
            <a:miter lim="800000"/>
          </a:ln>
        </p:spPr>
      </p:sp>
      <p:sp>
        <p:nvSpPr>
          <p:cNvPr id="421892" name="Rectangle 2"/>
          <p:cNvSpPr txBox="1">
            <a:spLocks noGrp="1"/>
          </p:cNvSpPr>
          <p:nvPr>
            <p:ph type="body" idx="1"/>
          </p:nvPr>
        </p:nvSpPr>
        <p:spPr>
          <a:xfrm>
            <a:off x="685800" y="4343400"/>
            <a:ext cx="5486400" cy="4114800"/>
          </a:xfrm>
        </p:spPr>
        <p:txBody>
          <a:bodyPr wrap="none" lIns="90000" tIns="46800" rIns="90000" bIns="46800" anchor="ctr" anchorCtr="0"/>
          <a:lstStyle/>
          <a:p>
            <a:pPr lvl="0"/>
            <a:endParaRPr lang="en-US"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ln w="12700">
            <a:miter lim="800000"/>
            <a:headEnd type="none" w="sm" len="sm"/>
            <a:tailEnd type="none" w="sm" len="sm"/>
          </a:ln>
        </p:spPr>
        <p:txBody>
          <a:bodyPr wrap="square" numCol="1" anchorCtr="0" compatLnSpc="1"/>
          <a:lstStyle/>
          <a:p>
            <a:pPr fontAlgn="base">
              <a:spcBef>
                <a:spcPct val="0"/>
              </a:spcBef>
              <a:spcAft>
                <a:spcPct val="0"/>
              </a:spcAft>
            </a:pPr>
            <a:fld id="{C0A6DD5E-8F91-482C-8B16-BE4135A5931D}" type="slidenum">
              <a:rPr lang="en-US" altLang="en-US"/>
              <a:t>65</a:t>
            </a:fld>
            <a:endParaRPr lang="en-US" altLang="en-US"/>
          </a:p>
        </p:txBody>
      </p:sp>
      <p:sp>
        <p:nvSpPr>
          <p:cNvPr id="35843" name="Rectangle 2"/>
          <p:cNvSpPr>
            <a:spLocks noGrp="1" noRot="1" noChangeAspect="1" noChangeArrowheads="1" noTextEdit="1"/>
          </p:cNvSpPr>
          <p:nvPr>
            <p:ph type="sldImg"/>
          </p:nvPr>
        </p:nvSpPr>
        <p:spPr bwMode="auto">
          <a:noFill/>
          <a:ln>
            <a:solidFill>
              <a:srgbClr val="000000"/>
            </a:solidFill>
            <a:miter lim="800000"/>
          </a:ln>
        </p:spPr>
      </p:sp>
      <p:sp>
        <p:nvSpPr>
          <p:cNvPr id="35844"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w="12700">
            <a:miter lim="800000"/>
            <a:headEnd type="none" w="sm" len="sm"/>
            <a:tailEnd type="none" w="sm" len="sm"/>
          </a:ln>
        </p:spPr>
        <p:txBody>
          <a:bodyPr wrap="square" numCol="1" anchorCtr="0" compatLnSpc="1"/>
          <a:lstStyle/>
          <a:p>
            <a:pPr fontAlgn="base">
              <a:spcBef>
                <a:spcPct val="0"/>
              </a:spcBef>
              <a:spcAft>
                <a:spcPct val="0"/>
              </a:spcAft>
            </a:pPr>
            <a:fld id="{9457B7C9-5B00-437E-8E05-6A9709558534}" type="slidenum">
              <a:rPr lang="en-US" altLang="en-US"/>
              <a:t>74</a:t>
            </a:fld>
            <a:endParaRPr lang="en-US" altLang="en-US"/>
          </a:p>
        </p:txBody>
      </p:sp>
      <p:sp>
        <p:nvSpPr>
          <p:cNvPr id="36867" name="Rectangle 2"/>
          <p:cNvSpPr>
            <a:spLocks noGrp="1" noRot="1" noChangeAspect="1" noChangeArrowheads="1" noTextEdit="1"/>
          </p:cNvSpPr>
          <p:nvPr>
            <p:ph type="sldImg"/>
          </p:nvPr>
        </p:nvSpPr>
        <p:spPr bwMode="auto">
          <a:noFill/>
          <a:ln>
            <a:solidFill>
              <a:srgbClr val="000000"/>
            </a:solidFill>
            <a:miter lim="800000"/>
          </a:ln>
        </p:spPr>
      </p:sp>
      <p:sp>
        <p:nvSpPr>
          <p:cNvPr id="36868"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w="12700">
            <a:miter lim="800000"/>
            <a:headEnd type="none" w="sm" len="sm"/>
            <a:tailEnd type="none" w="sm" len="sm"/>
          </a:ln>
        </p:spPr>
        <p:txBody>
          <a:bodyPr wrap="square" numCol="1" anchorCtr="0" compatLnSpc="1"/>
          <a:lstStyle/>
          <a:p>
            <a:pPr fontAlgn="base">
              <a:spcBef>
                <a:spcPct val="0"/>
              </a:spcBef>
              <a:spcAft>
                <a:spcPct val="0"/>
              </a:spcAft>
            </a:pPr>
            <a:fld id="{6A6CB65F-6993-41D8-AC6B-C6A35AC5B2EE}" type="slidenum">
              <a:rPr lang="en-US" altLang="en-US"/>
              <a:t>75</a:t>
            </a:fld>
            <a:endParaRPr lang="en-US" altLang="en-US"/>
          </a:p>
        </p:txBody>
      </p:sp>
      <p:sp>
        <p:nvSpPr>
          <p:cNvPr id="38915" name="Rectangle 2"/>
          <p:cNvSpPr>
            <a:spLocks noGrp="1" noRot="1" noChangeAspect="1" noChangeArrowheads="1" noTextEdit="1"/>
          </p:cNvSpPr>
          <p:nvPr>
            <p:ph type="sldImg"/>
          </p:nvPr>
        </p:nvSpPr>
        <p:spPr bwMode="auto">
          <a:noFill/>
          <a:ln>
            <a:solidFill>
              <a:srgbClr val="000000"/>
            </a:solidFill>
            <a:miter lim="800000"/>
          </a:ln>
        </p:spPr>
      </p:sp>
      <p:sp>
        <p:nvSpPr>
          <p:cNvPr id="38916"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CE7DBEC6-1E17-4F99-9CAF-59B707FEF98C}" type="slidenum">
              <a:rPr lang="en-US"/>
              <a:t>76</a:t>
            </a:fld>
            <a:endParaRPr lang="en-US"/>
          </a:p>
        </p:txBody>
      </p:sp>
      <p:sp>
        <p:nvSpPr>
          <p:cNvPr id="39939" name="Rectangle 2"/>
          <p:cNvSpPr>
            <a:spLocks noGrp="1" noRot="1" noChangeAspect="1" noChangeArrowheads="1" noTextEdit="1"/>
          </p:cNvSpPr>
          <p:nvPr>
            <p:ph type="sldImg"/>
          </p:nvPr>
        </p:nvSpPr>
        <p:spPr bwMode="auto">
          <a:noFill/>
          <a:ln>
            <a:solidFill>
              <a:srgbClr val="000000"/>
            </a:solidFill>
            <a:miter lim="800000"/>
          </a:ln>
        </p:spPr>
      </p:sp>
      <p:sp>
        <p:nvSpPr>
          <p:cNvPr id="39940"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2A6D64-AEEA-4C75-8BCE-F3803E42BADA}" type="slidenum">
              <a:rPr lang="en-US"/>
              <a:t>77</a:t>
            </a:fld>
            <a:endParaRPr lang="en-US"/>
          </a:p>
        </p:txBody>
      </p:sp>
      <p:sp>
        <p:nvSpPr>
          <p:cNvPr id="40963" name="Rectangle 2"/>
          <p:cNvSpPr>
            <a:spLocks noGrp="1" noRot="1" noChangeAspect="1" noChangeArrowheads="1" noTextEdit="1"/>
          </p:cNvSpPr>
          <p:nvPr>
            <p:ph type="sldImg"/>
          </p:nvPr>
        </p:nvSpPr>
        <p:spPr bwMode="auto">
          <a:noFill/>
          <a:ln>
            <a:solidFill>
              <a:srgbClr val="000000"/>
            </a:solidFill>
            <a:miter lim="800000"/>
          </a:ln>
        </p:spPr>
      </p:sp>
      <p:sp>
        <p:nvSpPr>
          <p:cNvPr id="40964"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152400"/>
            <a:ext cx="10117667" cy="685800"/>
          </a:xfrm>
        </p:spPr>
        <p:txBody>
          <a:bodyPr/>
          <a:lstStyle/>
          <a:p>
            <a:r>
              <a:rPr lang="en-US"/>
              <a:t>Click to edit Master title style</a:t>
            </a:r>
          </a:p>
        </p:txBody>
      </p:sp>
      <p:sp>
        <p:nvSpPr>
          <p:cNvPr id="3" name="Text Placeholder 2"/>
          <p:cNvSpPr>
            <a:spLocks noGrp="1"/>
          </p:cNvSpPr>
          <p:nvPr>
            <p:ph type="body" sz="half" idx="1"/>
          </p:nvPr>
        </p:nvSpPr>
        <p:spPr>
          <a:xfrm>
            <a:off x="812800" y="1266825"/>
            <a:ext cx="54356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266825"/>
            <a:ext cx="54356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dt" sz="half" idx="10"/>
          </p:nvPr>
        </p:nvSpPr>
        <p:spPr/>
        <p:txBody>
          <a:bodyPr/>
          <a:lstStyle>
            <a:lvl1pPr>
              <a:defRPr/>
            </a:lvl1pPr>
          </a:lstStyle>
          <a:p>
            <a:pPr>
              <a:defRPr/>
            </a:pPr>
            <a:endParaRPr lang="en-US" altLang="en-US"/>
          </a:p>
        </p:txBody>
      </p:sp>
      <p:sp>
        <p:nvSpPr>
          <p:cNvPr id="6" name="Rectangle 13"/>
          <p:cNvSpPr>
            <a:spLocks noGrp="1" noChangeArrowheads="1"/>
          </p:cNvSpPr>
          <p:nvPr>
            <p:ph type="ftr" sz="quarter" idx="11"/>
          </p:nvPr>
        </p:nvSpPr>
        <p:spPr/>
        <p:txBody>
          <a:bodyPr/>
          <a:lstStyle>
            <a:lvl1pPr>
              <a:defRPr/>
            </a:lvl1pPr>
          </a:lstStyle>
          <a:p>
            <a:pPr>
              <a:defRPr/>
            </a:pPr>
            <a:r>
              <a:rPr lang="en-US" altLang="en-US"/>
              <a:t>A. Levitin “Introduction to the Design &amp; Analysis of Algorithms,” 3rd ed., Ch. 6 ©2012 Pearson Education, Inc. Upper Saddle River, NJ. All Rights Reserved. </a:t>
            </a:r>
          </a:p>
        </p:txBody>
      </p:sp>
      <p:sp>
        <p:nvSpPr>
          <p:cNvPr id="7" name="Rectangle 14"/>
          <p:cNvSpPr>
            <a:spLocks noGrp="1" noChangeArrowheads="1"/>
          </p:cNvSpPr>
          <p:nvPr>
            <p:ph type="sldNum" sz="quarter" idx="12"/>
          </p:nvPr>
        </p:nvSpPr>
        <p:spPr/>
        <p:txBody>
          <a:bodyPr/>
          <a:lstStyle>
            <a:lvl1pPr>
              <a:defRPr/>
            </a:lvl1pPr>
          </a:lstStyle>
          <a:p>
            <a:pPr>
              <a:defRPr/>
            </a:pPr>
            <a:fld id="{780C6313-B026-4CB8-80B6-782E31C826D2}" type="slidenum">
              <a:rPr lang="en-US" altLang="en-US"/>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5084" y="100013"/>
            <a:ext cx="10972800" cy="906462"/>
          </a:xfrm>
        </p:spPr>
        <p:txBody>
          <a:bodyPr/>
          <a:lstStyle/>
          <a:p>
            <a:r>
              <a:rPr lang="en-US"/>
              <a:t>Click to edit Master title style</a:t>
            </a:r>
          </a:p>
        </p:txBody>
      </p:sp>
      <p:sp>
        <p:nvSpPr>
          <p:cNvPr id="3" name="Table Placeholder 2"/>
          <p:cNvSpPr>
            <a:spLocks noGrp="1"/>
          </p:cNvSpPr>
          <p:nvPr>
            <p:ph type="tbl" idx="1"/>
          </p:nvPr>
        </p:nvSpPr>
        <p:spPr>
          <a:xfrm>
            <a:off x="467784" y="1214438"/>
            <a:ext cx="10972800" cy="5076825"/>
          </a:xfrm>
        </p:spPr>
        <p:txBody>
          <a:bodyPr rtlCol="0">
            <a:normAutofit/>
          </a:bodyPr>
          <a:lstStyle/>
          <a:p>
            <a:pPr lvl="0"/>
            <a:endParaRPr lang="en-US" noProof="0"/>
          </a:p>
        </p:txBody>
      </p:sp>
      <p:sp>
        <p:nvSpPr>
          <p:cNvPr id="4" name="Date Placeholder 3"/>
          <p:cNvSpPr>
            <a:spLocks noGrp="1"/>
          </p:cNvSpPr>
          <p:nvPr>
            <p:ph type="dt" sz="half" idx="10"/>
          </p:nvPr>
        </p:nvSpPr>
        <p:spPr>
          <a:xfrm>
            <a:off x="609600" y="6397625"/>
            <a:ext cx="2844800" cy="323850"/>
          </a:xfrm>
        </p:spPr>
        <p:txBody>
          <a:bodyPr/>
          <a:lstStyle>
            <a:lvl1pPr>
              <a:defRPr/>
            </a:lvl1pPr>
          </a:lstStyle>
          <a:p>
            <a:pPr>
              <a:defRPr/>
            </a:pPr>
            <a:endParaRPr lang="en-US"/>
          </a:p>
        </p:txBody>
      </p:sp>
      <p:sp>
        <p:nvSpPr>
          <p:cNvPr id="5" name="Slide Number Placeholder 4"/>
          <p:cNvSpPr>
            <a:spLocks noGrp="1"/>
          </p:cNvSpPr>
          <p:nvPr>
            <p:ph type="sldNum" sz="quarter" idx="11"/>
          </p:nvPr>
        </p:nvSpPr>
        <p:spPr>
          <a:xfrm>
            <a:off x="8737600" y="6397625"/>
            <a:ext cx="2844800" cy="323850"/>
          </a:xfrm>
        </p:spPr>
        <p:txBody>
          <a:bodyPr/>
          <a:lstStyle>
            <a:lvl1pPr>
              <a:defRPr/>
            </a:lvl1pPr>
          </a:lstStyle>
          <a:p>
            <a:pPr>
              <a:defRPr/>
            </a:pPr>
            <a:fld id="{B39F7A78-2E30-4162-84F9-80DA063CAABE}"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5084" y="100013"/>
            <a:ext cx="10972800" cy="906462"/>
          </a:xfrm>
        </p:spPr>
        <p:txBody>
          <a:bodyPr/>
          <a:lstStyle/>
          <a:p>
            <a:r>
              <a:rPr lang="en-US"/>
              <a:t>Click to edit Master title style</a:t>
            </a:r>
          </a:p>
        </p:txBody>
      </p:sp>
      <p:sp>
        <p:nvSpPr>
          <p:cNvPr id="3" name="Content Placeholder 2"/>
          <p:cNvSpPr>
            <a:spLocks noGrp="1"/>
          </p:cNvSpPr>
          <p:nvPr>
            <p:ph sz="quarter" idx="1"/>
          </p:nvPr>
        </p:nvSpPr>
        <p:spPr>
          <a:xfrm>
            <a:off x="467784" y="1214438"/>
            <a:ext cx="5384800" cy="2462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55784" y="1214438"/>
            <a:ext cx="5384800" cy="2462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7784" y="3829050"/>
            <a:ext cx="5384800" cy="2462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055784" y="3829050"/>
            <a:ext cx="5384800" cy="2462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97625"/>
            <a:ext cx="2844800" cy="323850"/>
          </a:xfrm>
        </p:spPr>
        <p:txBody>
          <a:bodyPr/>
          <a:lstStyle>
            <a:lvl1pPr>
              <a:defRPr/>
            </a:lvl1pPr>
          </a:lstStyle>
          <a:p>
            <a:pPr>
              <a:defRPr/>
            </a:pPr>
            <a:endParaRPr lang="en-US"/>
          </a:p>
        </p:txBody>
      </p:sp>
      <p:sp>
        <p:nvSpPr>
          <p:cNvPr id="8" name="Slide Number Placeholder 7"/>
          <p:cNvSpPr>
            <a:spLocks noGrp="1"/>
          </p:cNvSpPr>
          <p:nvPr>
            <p:ph type="sldNum" sz="quarter" idx="11"/>
          </p:nvPr>
        </p:nvSpPr>
        <p:spPr>
          <a:xfrm>
            <a:off x="8737600" y="6397625"/>
            <a:ext cx="2844800" cy="323850"/>
          </a:xfrm>
        </p:spPr>
        <p:txBody>
          <a:bodyPr/>
          <a:lstStyle>
            <a:lvl1pPr>
              <a:defRPr/>
            </a:lvl1pPr>
          </a:lstStyle>
          <a:p>
            <a:pPr>
              <a:defRPr/>
            </a:pPr>
            <a:fld id="{9839E801-5FD4-425E-A1B3-7135D9E40E3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3/24/2024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3/24/2024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24000" y="1330548"/>
            <a:ext cx="9144000" cy="566738"/>
          </a:xfrm>
        </p:spPr>
        <p:txBody>
          <a:bodyPr vert="horz" wrap="square" lIns="91440" tIns="45720" rIns="91440" bIns="45720" numCol="1" rtlCol="0" anchor="ctr" anchorCtr="0" compatLnSpc="1">
            <a:normAutofit fontScale="90000"/>
          </a:bodyPr>
          <a:lstStyle/>
          <a:p>
            <a:pPr fontAlgn="base">
              <a:lnSpc>
                <a:spcPct val="100000"/>
              </a:lnSpc>
              <a:spcAft>
                <a:spcPct val="0"/>
              </a:spcAft>
              <a:defRPr/>
            </a:pPr>
            <a:r>
              <a:rPr lang="en-US" sz="4000" i="1" dirty="0">
                <a:solidFill>
                  <a:srgbClr val="FF0000"/>
                </a:solidFill>
                <a:effectLst>
                  <a:outerShdw blurRad="38100" dist="38100" dir="2700000">
                    <a:srgbClr val="C0C0C0"/>
                  </a:outerShdw>
                </a:effectLst>
                <a:ea typeface="+mn-ea"/>
              </a:rPr>
              <a:t>Topics to be covered :</a:t>
            </a:r>
            <a:endParaRPr lang="en-IN" sz="4000" i="1" dirty="0">
              <a:solidFill>
                <a:srgbClr val="FF0000"/>
              </a:solidFill>
              <a:effectLst>
                <a:outerShdw blurRad="38100" dist="38100" dir="2700000">
                  <a:srgbClr val="C0C0C0"/>
                </a:outerShdw>
              </a:effectLst>
              <a:ea typeface="+mn-ea"/>
            </a:endParaRPr>
          </a:p>
        </p:txBody>
      </p:sp>
      <p:sp>
        <p:nvSpPr>
          <p:cNvPr id="11267" name="Slide Number Placeholder 2"/>
          <p:cNvSpPr txBox="1">
            <a:spLocks noGrp="1"/>
          </p:cNvSpPr>
          <p:nvPr>
            <p:ph type="sldNum" sz="quarter" idx="12"/>
          </p:nvPr>
        </p:nvSpPr>
        <p:spPr/>
        <p:txBody>
          <a:bodyPr/>
          <a:lstStyle/>
          <a:p>
            <a:pPr>
              <a:spcBef>
                <a:spcPct val="0"/>
              </a:spcBef>
            </a:pPr>
            <a:fld id="{9A0DB2DC-4C9A-4742-B13C-FB6460FD3503}" type="slidenum">
              <a:rPr lang="en-US" altLang="zh-CN" sz="1400" dirty="0">
                <a:ea typeface="SimSun" panose="02010600030101010101" pitchFamily="2" charset="-122"/>
              </a:rPr>
              <a:t>1</a:t>
            </a:fld>
            <a:endParaRPr lang="en-US" altLang="zh-CN" sz="1400" dirty="0">
              <a:ea typeface="SimSun" panose="02010600030101010101" pitchFamily="2" charset="-122"/>
            </a:endParaRPr>
          </a:p>
        </p:txBody>
      </p:sp>
      <p:sp>
        <p:nvSpPr>
          <p:cNvPr id="11268" name="Rectangles 941057"/>
          <p:cNvSpPr/>
          <p:nvPr/>
        </p:nvSpPr>
        <p:spPr>
          <a:xfrm>
            <a:off x="1524000" y="5898"/>
            <a:ext cx="9144000" cy="1431015"/>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algn="ctr" eaLnBrk="1" hangingPunct="1">
              <a:spcBef>
                <a:spcPct val="0"/>
              </a:spcBef>
              <a:buNone/>
            </a:pPr>
            <a:endParaRPr lang="zh-CN" altLang="en-US" sz="1800" dirty="0">
              <a:ea typeface="SimSun" panose="02010600030101010101" pitchFamily="2" charset="-122"/>
            </a:endParaRPr>
          </a:p>
        </p:txBody>
      </p:sp>
      <p:sp>
        <p:nvSpPr>
          <p:cNvPr id="11269" name="Text Box 941058"/>
          <p:cNvSpPr txBox="1"/>
          <p:nvPr/>
        </p:nvSpPr>
        <p:spPr>
          <a:xfrm>
            <a:off x="1524000" y="468098"/>
            <a:ext cx="9144000" cy="7067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eaLnBrk="1" hangingPunct="1">
              <a:spcBef>
                <a:spcPct val="0"/>
              </a:spcBef>
              <a:buNone/>
            </a:pPr>
            <a:r>
              <a:rPr lang="en-US" altLang="en-US" sz="4000" b="1" dirty="0">
                <a:solidFill>
                  <a:srgbClr val="FF0000"/>
                </a:solidFill>
              </a:rPr>
              <a:t>UNIT-</a:t>
            </a:r>
            <a:r>
              <a:rPr lang="en-IN" altLang="en-US" sz="4000" b="1" dirty="0">
                <a:solidFill>
                  <a:srgbClr val="FF0000"/>
                </a:solidFill>
              </a:rPr>
              <a:t>4</a:t>
            </a:r>
            <a:r>
              <a:rPr lang="en-US" altLang="en-US" sz="4000" b="1" dirty="0">
                <a:solidFill>
                  <a:srgbClr val="FF0000"/>
                </a:solidFill>
              </a:rPr>
              <a:t>.</a:t>
            </a:r>
            <a:r>
              <a:rPr lang="zh-CN" altLang="en-US" sz="4000" b="1" dirty="0">
                <a:solidFill>
                  <a:srgbClr val="FF0000"/>
                </a:solidFill>
                <a:ea typeface="SimSun" panose="02010600030101010101" pitchFamily="2" charset="-122"/>
              </a:rPr>
              <a:t>   </a:t>
            </a:r>
            <a:r>
              <a:rPr lang="en-GB" altLang="zh-CN" sz="4000" b="1" dirty="0">
                <a:solidFill>
                  <a:srgbClr val="FF0000"/>
                </a:solidFill>
                <a:ea typeface="SimSun" panose="02010600030101010101" pitchFamily="2" charset="-122"/>
              </a:rPr>
              <a:t>HEAPS and TREES</a:t>
            </a:r>
            <a:r>
              <a:rPr lang="zh-CN" altLang="en-US" sz="4000" dirty="0">
                <a:ea typeface="SimSun" panose="02010600030101010101" pitchFamily="2" charset="-122"/>
              </a:rPr>
              <a:t>    </a:t>
            </a:r>
          </a:p>
        </p:txBody>
      </p:sp>
      <p:sp>
        <p:nvSpPr>
          <p:cNvPr id="11270" name="Text Box 941059"/>
          <p:cNvSpPr txBox="1"/>
          <p:nvPr/>
        </p:nvSpPr>
        <p:spPr>
          <a:xfrm>
            <a:off x="9753600" y="6400801"/>
            <a:ext cx="184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ea typeface="SimSun" panose="02010600030101010101" pitchFamily="2" charset="-122"/>
            </a:endParaRPr>
          </a:p>
        </p:txBody>
      </p:sp>
      <p:sp>
        <p:nvSpPr>
          <p:cNvPr id="941061" name="Rectangles 941060"/>
          <p:cNvSpPr/>
          <p:nvPr/>
        </p:nvSpPr>
        <p:spPr>
          <a:xfrm>
            <a:off x="1524000" y="2227960"/>
            <a:ext cx="9144000" cy="1814830"/>
          </a:xfrm>
          <a:prstGeom prst="rect">
            <a:avLst/>
          </a:prstGeom>
          <a:noFill/>
          <a:ln w="9525">
            <a:noFill/>
          </a:ln>
        </p:spPr>
        <p:txBody>
          <a:bodyPr wrap="square" anchor="ctr">
            <a:spAutoFit/>
          </a:bodyPr>
          <a:lstStyle/>
          <a:p>
            <a:pPr algn="just" fontAlgn="base">
              <a:spcBef>
                <a:spcPct val="0"/>
              </a:spcBef>
              <a:spcAft>
                <a:spcPct val="0"/>
              </a:spcAft>
              <a:defRPr/>
            </a:pPr>
            <a:r>
              <a:rPr sz="2800" b="1" i="1" noProof="1">
                <a:solidFill>
                  <a:srgbClr val="00B0F0"/>
                </a:solidFill>
                <a:effectLst>
                  <a:outerShdw blurRad="38100" dist="38100" dir="2700000">
                    <a:srgbClr val="C0C0C0"/>
                  </a:outerShdw>
                </a:effectLst>
                <a:latin typeface="Arial" panose="020B0604020202020204" pitchFamily="34" charset="0"/>
              </a:rPr>
              <a:t>1. </a:t>
            </a:r>
            <a:r>
              <a:rPr lang="en-GB" sz="2800" b="1" i="1" noProof="1">
                <a:solidFill>
                  <a:srgbClr val="00B0F0"/>
                </a:solidFill>
                <a:effectLst>
                  <a:outerShdw blurRad="38100" dist="38100" dir="2700000">
                    <a:srgbClr val="C0C0C0"/>
                  </a:outerShdw>
                </a:effectLst>
                <a:latin typeface="Arial" panose="020B0604020202020204" pitchFamily="34" charset="0"/>
              </a:rPr>
              <a:t>TREES  </a:t>
            </a:r>
            <a:r>
              <a:rPr sz="2800" i="1" noProof="1">
                <a:effectLst>
                  <a:outerShdw blurRad="38100" dist="38100" dir="2700000">
                    <a:srgbClr val="C0C0C0"/>
                  </a:outerShdw>
                </a:effectLst>
                <a:latin typeface="Arial" panose="020B0604020202020204" pitchFamily="34" charset="0"/>
              </a:rPr>
              <a:t>: </a:t>
            </a:r>
            <a:r>
              <a:rPr lang="en-US" b="1"/>
              <a:t> </a:t>
            </a:r>
            <a:r>
              <a:rPr lang="en-US" sz="2800" i="1">
                <a:effectLst>
                  <a:outerShdw blurRad="38100" dist="38100" dir="2700000">
                    <a:srgbClr val="C0C0C0"/>
                  </a:outerShdw>
                </a:effectLst>
                <a:latin typeface="Arial" panose="020B0604020202020204" pitchFamily="34" charset="0"/>
                <a:sym typeface="+mn-ea"/>
              </a:rPr>
              <a:t> Basic tree concepts, Binary trees, </a:t>
            </a:r>
            <a:r>
              <a:rPr lang="en-US" sz="2800" b="1" i="1">
                <a:solidFill>
                  <a:srgbClr val="FF0000"/>
                </a:solidFill>
                <a:effectLst>
                  <a:outerShdw blurRad="38100" dist="38100" dir="2700000">
                    <a:srgbClr val="C0C0C0"/>
                  </a:outerShdw>
                </a:effectLst>
                <a:latin typeface="Arial" panose="020B0604020202020204" pitchFamily="34" charset="0"/>
                <a:sym typeface="+mn-ea"/>
              </a:rPr>
              <a:t>Binary search tree </a:t>
            </a:r>
            <a:r>
              <a:rPr lang="en-US" sz="2800" i="1">
                <a:effectLst>
                  <a:outerShdw blurRad="38100" dist="38100" dir="2700000">
                    <a:srgbClr val="C0C0C0"/>
                  </a:outerShdw>
                </a:effectLst>
                <a:latin typeface="Arial" panose="020B0604020202020204" pitchFamily="34" charset="0"/>
                <a:sym typeface="+mn-ea"/>
              </a:rPr>
              <a:t>(BST) concept, BST operations. </a:t>
            </a:r>
            <a:endParaRPr lang="en-US" sz="2800" i="1">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US" sz="2800" b="1" i="1">
                <a:solidFill>
                  <a:srgbClr val="00B0F0"/>
                </a:solidFill>
                <a:effectLst>
                  <a:outerShdw blurRad="38100" dist="38100" dir="2700000">
                    <a:srgbClr val="C0C0C0"/>
                  </a:outerShdw>
                </a:effectLst>
                <a:latin typeface="Arial" panose="020B0604020202020204" pitchFamily="34" charset="0"/>
              </a:rPr>
              <a:t>2</a:t>
            </a:r>
            <a:r>
              <a:rPr lang="en-US" sz="2800" i="1">
                <a:effectLst>
                  <a:outerShdw blurRad="38100" dist="38100" dir="2700000">
                    <a:srgbClr val="C0C0C0"/>
                  </a:outerShdw>
                </a:effectLst>
                <a:latin typeface="Arial" panose="020B0604020202020204" pitchFamily="34" charset="0"/>
              </a:rPr>
              <a:t>.</a:t>
            </a:r>
            <a:r>
              <a:rPr lang="en-GB" altLang="en-US" sz="2800" i="1">
                <a:effectLst>
                  <a:outerShdw blurRad="38100" dist="38100" dir="2700000">
                    <a:srgbClr val="C0C0C0"/>
                  </a:outerShdw>
                </a:effectLst>
                <a:latin typeface="Arial" panose="020B0604020202020204" pitchFamily="34" charset="0"/>
              </a:rPr>
              <a:t> </a:t>
            </a:r>
            <a:r>
              <a:rPr lang="en-GB" sz="2800" b="1" i="1">
                <a:solidFill>
                  <a:srgbClr val="00B0F0"/>
                </a:solidFill>
                <a:effectLst>
                  <a:outerShdw blurRad="38100" dist="38100" dir="2700000">
                    <a:srgbClr val="C0C0C0"/>
                  </a:outerShdw>
                </a:effectLst>
                <a:latin typeface="Arial" panose="020B0604020202020204" pitchFamily="34" charset="0"/>
              </a:rPr>
              <a:t>HEAPS :</a:t>
            </a:r>
            <a:r>
              <a:rPr lang="en-GB" altLang="en-US" sz="2800" i="1">
                <a:effectLst>
                  <a:outerShdw blurRad="38100" dist="38100" dir="2700000">
                    <a:srgbClr val="C0C0C0"/>
                  </a:outerShdw>
                </a:effectLst>
                <a:latin typeface="Arial" panose="020B0604020202020204" pitchFamily="34" charset="0"/>
              </a:rPr>
              <a:t> Basic concepts, Heap implementation, Heap applications.</a:t>
            </a:r>
            <a:endParaRPr lang="en-IN" altLang="en-GB" sz="2800" i="1">
              <a:solidFill>
                <a:srgbClr val="FF0000"/>
              </a:solidFill>
              <a:effectLst>
                <a:outerShdw blurRad="38100" dist="38100" dir="2700000">
                  <a:srgbClr val="C0C0C0"/>
                </a:outerShdw>
              </a:effectLst>
              <a:latin typeface="Arial" panose="020B0604020202020204" pitchFamily="34" charset="0"/>
            </a:endParaRPr>
          </a:p>
        </p:txBody>
      </p:sp>
      <p:sp>
        <p:nvSpPr>
          <p:cNvPr id="8" name="Rectangle 7"/>
          <p:cNvSpPr/>
          <p:nvPr/>
        </p:nvSpPr>
        <p:spPr>
          <a:xfrm>
            <a:off x="1631950" y="3987457"/>
            <a:ext cx="8928100" cy="2738120"/>
          </a:xfrm>
          <a:prstGeom prst="rect">
            <a:avLst/>
          </a:prstGeom>
          <a:noFill/>
          <a:ln w="9525">
            <a:noFill/>
          </a:ln>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9pPr>
          </a:lstStyle>
          <a:p>
            <a:endParaRPr lang="en-US" altLang="en-US" i="1" dirty="0">
              <a:solidFill>
                <a:schemeClr val="hlink"/>
              </a:solidFill>
              <a:latin typeface="Times New Roman" panose="02020603050405020304" pitchFamily="18" charset="0"/>
            </a:endParaRPr>
          </a:p>
          <a:p>
            <a:r>
              <a:rPr lang="en-US" altLang="en-US" i="1" dirty="0">
                <a:solidFill>
                  <a:schemeClr val="hlink"/>
                </a:solidFill>
                <a:latin typeface="Times New Roman" panose="02020603050405020304" pitchFamily="18" charset="0"/>
              </a:rPr>
              <a:t>Upon completion you will be able to</a:t>
            </a:r>
          </a:p>
          <a:p>
            <a:pPr>
              <a:buFontTx/>
              <a:buChar char="•"/>
            </a:pPr>
            <a:r>
              <a:rPr lang="en-US" altLang="en-US" dirty="0">
                <a:latin typeface="Times New Roman" panose="02020603050405020304" pitchFamily="18" charset="0"/>
              </a:rPr>
              <a:t> </a:t>
            </a:r>
            <a:r>
              <a:rPr lang="en-US" altLang="en-US">
                <a:sym typeface="+mn-ea"/>
              </a:rPr>
              <a:t>Explain Basic Tree concepts.</a:t>
            </a:r>
            <a:endParaRPr lang="en-US" altLang="en-US"/>
          </a:p>
          <a:p>
            <a:pPr>
              <a:buFontTx/>
              <a:buChar char="•"/>
            </a:pPr>
            <a:r>
              <a:rPr lang="en-US" altLang="en-US">
                <a:sym typeface="+mn-ea"/>
              </a:rPr>
              <a:t> Implement Binary search tree (BST)</a:t>
            </a:r>
            <a:endParaRPr lang="en-US" altLang="en-US"/>
          </a:p>
          <a:p>
            <a:pPr marL="174625" indent="-174625">
              <a:buFont typeface="Arial" panose="020B0604020202020204" pitchFamily="34" charset="0"/>
              <a:buChar char="•"/>
            </a:pPr>
            <a:r>
              <a:rPr lang="en-GB" altLang="en-US" dirty="0"/>
              <a:t>Explain Basic concepts of Heap</a:t>
            </a:r>
          </a:p>
          <a:p>
            <a:pPr marL="174625" indent="-174625">
              <a:buFont typeface="Arial" panose="020B0604020202020204" pitchFamily="34" charset="0"/>
              <a:buChar char="•"/>
            </a:pPr>
            <a:r>
              <a:rPr lang="en-GB" altLang="en-US" dirty="0"/>
              <a:t>Implement</a:t>
            </a:r>
            <a:r>
              <a:rPr lang="en-IN" altLang="en-GB" dirty="0"/>
              <a:t> the</a:t>
            </a:r>
            <a:r>
              <a:rPr lang="en-GB" altLang="en-US" dirty="0"/>
              <a:t> Heap</a:t>
            </a:r>
            <a:r>
              <a:rPr lang="en-IN" altLang="en-GB" dirty="0"/>
              <a:t> and know about its applications</a:t>
            </a:r>
            <a:endParaRPr lang="en-US" altLang="en-US" dirty="0"/>
          </a:p>
          <a:p>
            <a:endParaRPr lang="en-US" altLang="en-US" sz="2800" dirty="0">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49935" y="298450"/>
            <a:ext cx="10422255" cy="1670050"/>
          </a:xfrm>
          <a:prstGeom prst="rect">
            <a:avLst/>
          </a:prstGeom>
          <a:noFill/>
        </p:spPr>
        <p:txBody>
          <a:bodyPr wrap="square" rtlCol="0" anchor="t">
            <a:noAutofit/>
          </a:bodyPr>
          <a:lstStyle/>
          <a:p>
            <a:r>
              <a:rPr lang="en-GB" altLang="en-IN" sz="3600" b="1">
                <a:solidFill>
                  <a:srgbClr val="FF0000"/>
                </a:solidFill>
              </a:rPr>
              <a:t>4.</a:t>
            </a:r>
            <a:r>
              <a:rPr lang="en-IN" altLang="en-US" sz="3600" b="1">
                <a:solidFill>
                  <a:srgbClr val="FF0000"/>
                </a:solidFill>
              </a:rPr>
              <a:t>1. </a:t>
            </a:r>
            <a:r>
              <a:rPr lang="en-US" sz="3600" b="1">
                <a:solidFill>
                  <a:srgbClr val="FF0000"/>
                </a:solidFill>
              </a:rPr>
              <a:t>Root :</a:t>
            </a:r>
          </a:p>
          <a:p>
            <a:pPr lvl="1" algn="just"/>
            <a:r>
              <a:rPr lang="en-US" sz="3200"/>
              <a:t>The </a:t>
            </a:r>
            <a:r>
              <a:rPr lang="en-US" sz="3200" b="1">
                <a:solidFill>
                  <a:srgbClr val="00B0F0"/>
                </a:solidFill>
              </a:rPr>
              <a:t>first node</a:t>
            </a:r>
            <a:r>
              <a:rPr lang="en-US" sz="3200"/>
              <a:t> of the binary tree is known as the</a:t>
            </a:r>
            <a:r>
              <a:rPr lang="en-US" sz="3200" b="1">
                <a:solidFill>
                  <a:srgbClr val="00B0F0"/>
                </a:solidFill>
              </a:rPr>
              <a:t> root node</a:t>
            </a:r>
            <a:r>
              <a:rPr lang="en-US" sz="3200"/>
              <a:t> of the binary tree. There cannot be </a:t>
            </a:r>
            <a:r>
              <a:rPr lang="en-US" sz="3200" b="1">
                <a:solidFill>
                  <a:srgbClr val="00B0F0"/>
                </a:solidFill>
              </a:rPr>
              <a:t>any tree without a root node</a:t>
            </a:r>
            <a:r>
              <a:rPr lang="en-US" sz="3200"/>
              <a:t>, as it is the </a:t>
            </a:r>
            <a:r>
              <a:rPr lang="en-US" sz="3200" b="1">
                <a:solidFill>
                  <a:srgbClr val="00B0F0"/>
                </a:solidFill>
              </a:rPr>
              <a:t>tree's origin</a:t>
            </a:r>
            <a:r>
              <a:rPr lang="en-US" sz="3200"/>
              <a:t>, and </a:t>
            </a:r>
            <a:r>
              <a:rPr lang="en-US" sz="3200" b="1">
                <a:solidFill>
                  <a:srgbClr val="00B0F0"/>
                </a:solidFill>
              </a:rPr>
              <a:t>the root node </a:t>
            </a:r>
            <a:r>
              <a:rPr lang="en-US" sz="3200"/>
              <a:t>has </a:t>
            </a:r>
            <a:r>
              <a:rPr lang="en-US" sz="3600" b="1">
                <a:solidFill>
                  <a:srgbClr val="FF0000"/>
                </a:solidFill>
              </a:rPr>
              <a:t>no parent element</a:t>
            </a:r>
            <a:r>
              <a:rPr lang="en-US" sz="3200"/>
              <a:t>. We </a:t>
            </a:r>
            <a:r>
              <a:rPr lang="en-US" sz="3200" b="1">
                <a:solidFill>
                  <a:srgbClr val="FF0000"/>
                </a:solidFill>
              </a:rPr>
              <a:t>cannot have more than one root node in a tree.</a:t>
            </a:r>
          </a:p>
        </p:txBody>
      </p:sp>
      <p:pic>
        <p:nvPicPr>
          <p:cNvPr id="4" name="Picture 3" descr="root-tree-terminology"/>
          <p:cNvPicPr>
            <a:picLocks noChangeAspect="1"/>
          </p:cNvPicPr>
          <p:nvPr/>
        </p:nvPicPr>
        <p:blipFill>
          <a:blip r:embed="rId2"/>
          <a:stretch>
            <a:fillRect/>
          </a:stretch>
        </p:blipFill>
        <p:spPr>
          <a:xfrm>
            <a:off x="4628566" y="3496748"/>
            <a:ext cx="5495148" cy="28049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98450" y="344805"/>
            <a:ext cx="11526520" cy="2470150"/>
          </a:xfrm>
          <a:prstGeom prst="rect">
            <a:avLst/>
          </a:prstGeom>
          <a:noFill/>
        </p:spPr>
        <p:txBody>
          <a:bodyPr wrap="square" rtlCol="0" anchor="t">
            <a:noAutofit/>
          </a:bodyPr>
          <a:lstStyle/>
          <a:p>
            <a:r>
              <a:rPr lang="en-GB" altLang="en-IN" sz="3600" b="1">
                <a:solidFill>
                  <a:srgbClr val="00B0F0"/>
                </a:solidFill>
              </a:rPr>
              <a:t>4.</a:t>
            </a:r>
            <a:r>
              <a:rPr lang="en-IN" altLang="en-US" sz="3600" b="1">
                <a:solidFill>
                  <a:srgbClr val="00B0F0"/>
                </a:solidFill>
              </a:rPr>
              <a:t>2. </a:t>
            </a:r>
            <a:r>
              <a:rPr lang="en-US" sz="3600" b="1">
                <a:solidFill>
                  <a:srgbClr val="00B0F0"/>
                </a:solidFill>
              </a:rPr>
              <a:t>Edge :</a:t>
            </a:r>
          </a:p>
          <a:p>
            <a:pPr indent="457200" algn="just"/>
            <a:r>
              <a:rPr lang="en-US" sz="3200"/>
              <a:t>The </a:t>
            </a:r>
            <a:r>
              <a:rPr lang="en-US" sz="3200" b="1">
                <a:solidFill>
                  <a:srgbClr val="FF0000"/>
                </a:solidFill>
              </a:rPr>
              <a:t>connecting link</a:t>
            </a:r>
            <a:r>
              <a:rPr lang="en-US" sz="3200"/>
              <a:t> between the </a:t>
            </a:r>
            <a:r>
              <a:rPr lang="en-US" sz="3200" b="1">
                <a:solidFill>
                  <a:srgbClr val="FF0000"/>
                </a:solidFill>
              </a:rPr>
              <a:t>two nodes is known as the edges of the tree</a:t>
            </a:r>
            <a:r>
              <a:rPr lang="en-US" sz="3200"/>
              <a:t>. It is also referred to as the </a:t>
            </a:r>
            <a:r>
              <a:rPr lang="en-US" sz="3200" b="1">
                <a:solidFill>
                  <a:srgbClr val="FF0000"/>
                </a:solidFill>
              </a:rPr>
              <a:t>branch of a tree</a:t>
            </a:r>
            <a:r>
              <a:rPr lang="en-US" sz="3200"/>
              <a:t>. </a:t>
            </a:r>
          </a:p>
          <a:p>
            <a:pPr indent="457200" algn="just"/>
            <a:r>
              <a:rPr lang="en-US" sz="3200"/>
              <a:t>If there are </a:t>
            </a:r>
            <a:r>
              <a:rPr lang="en-US" sz="3200" b="1">
                <a:solidFill>
                  <a:srgbClr val="FF0000"/>
                </a:solidFill>
              </a:rPr>
              <a:t>n nodes in a binary tree</a:t>
            </a:r>
            <a:r>
              <a:rPr lang="en-US" sz="3200"/>
              <a:t>, there will be a </a:t>
            </a:r>
            <a:r>
              <a:rPr lang="en-US" sz="3200" b="1">
                <a:solidFill>
                  <a:srgbClr val="FF0000"/>
                </a:solidFill>
              </a:rPr>
              <a:t>total of </a:t>
            </a:r>
            <a:r>
              <a:rPr lang="en-IN" altLang="en-US" sz="3200" b="1">
                <a:solidFill>
                  <a:srgbClr val="FF0000"/>
                </a:solidFill>
              </a:rPr>
              <a:t> </a:t>
            </a:r>
            <a:r>
              <a:rPr lang="en-US" sz="3200" b="1">
                <a:solidFill>
                  <a:srgbClr val="FF0000"/>
                </a:solidFill>
              </a:rPr>
              <a:t>n-1</a:t>
            </a:r>
            <a:r>
              <a:rPr lang="en-IN" altLang="en-US" sz="3200" b="1">
                <a:solidFill>
                  <a:srgbClr val="FF0000"/>
                </a:solidFill>
              </a:rPr>
              <a:t> edges.</a:t>
            </a:r>
            <a:endParaRPr lang="en-US" sz="3200"/>
          </a:p>
        </p:txBody>
      </p:sp>
      <p:pic>
        <p:nvPicPr>
          <p:cNvPr id="3" name="Picture 2" descr="edge-tree-terminology"/>
          <p:cNvPicPr>
            <a:picLocks noChangeAspect="1"/>
          </p:cNvPicPr>
          <p:nvPr/>
        </p:nvPicPr>
        <p:blipFill>
          <a:blip r:embed="rId2"/>
          <a:stretch>
            <a:fillRect/>
          </a:stretch>
        </p:blipFill>
        <p:spPr>
          <a:xfrm>
            <a:off x="298450" y="3095625"/>
            <a:ext cx="11527155" cy="3568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1645" y="414655"/>
            <a:ext cx="11332210" cy="2253615"/>
          </a:xfrm>
          <a:prstGeom prst="rect">
            <a:avLst/>
          </a:prstGeom>
          <a:noFill/>
        </p:spPr>
        <p:txBody>
          <a:bodyPr wrap="square" rtlCol="0" anchor="t">
            <a:noAutofit/>
          </a:bodyPr>
          <a:lstStyle/>
          <a:p>
            <a:r>
              <a:rPr lang="en-GB" altLang="en-IN" sz="3600" b="1">
                <a:solidFill>
                  <a:srgbClr val="FF0000"/>
                </a:solidFill>
              </a:rPr>
              <a:t>4.</a:t>
            </a:r>
            <a:r>
              <a:rPr lang="en-IN" altLang="en-US" sz="3600" b="1">
                <a:solidFill>
                  <a:srgbClr val="FF0000"/>
                </a:solidFill>
              </a:rPr>
              <a:t>3. </a:t>
            </a:r>
            <a:r>
              <a:rPr lang="en-US" sz="3600" b="1">
                <a:solidFill>
                  <a:srgbClr val="FF0000"/>
                </a:solidFill>
              </a:rPr>
              <a:t>Parent :</a:t>
            </a:r>
            <a:r>
              <a:rPr lang="en-IN" altLang="en-US" sz="3600" b="1">
                <a:solidFill>
                  <a:srgbClr val="FF0000"/>
                </a:solidFill>
              </a:rPr>
              <a:t> </a:t>
            </a:r>
            <a:r>
              <a:rPr lang="en-US" sz="3200"/>
              <a:t>A </a:t>
            </a:r>
            <a:r>
              <a:rPr lang="en-US" sz="3200">
                <a:solidFill>
                  <a:srgbClr val="00B0F0"/>
                </a:solidFill>
              </a:rPr>
              <a:t>node</a:t>
            </a:r>
            <a:r>
              <a:rPr lang="en-US" sz="3200"/>
              <a:t> that has a </a:t>
            </a:r>
            <a:r>
              <a:rPr lang="en-IN" altLang="en-US" sz="3600" b="1">
                <a:solidFill>
                  <a:srgbClr val="FF0000"/>
                </a:solidFill>
              </a:rPr>
              <a:t>connecting link to another node</a:t>
            </a:r>
            <a:r>
              <a:rPr lang="en-US" sz="3200"/>
              <a:t> in the level below is known as a </a:t>
            </a:r>
            <a:r>
              <a:rPr lang="en-IN" altLang="en-US" sz="3600" b="1">
                <a:solidFill>
                  <a:srgbClr val="FF0000"/>
                </a:solidFill>
              </a:rPr>
              <a:t>parent node.</a:t>
            </a:r>
          </a:p>
          <a:p>
            <a:r>
              <a:rPr lang="en-US" sz="3200"/>
              <a:t> In a more formal term, </a:t>
            </a:r>
            <a:r>
              <a:rPr lang="en-IN" altLang="en-US" sz="3600" b="1">
                <a:solidFill>
                  <a:srgbClr val="FF0000"/>
                </a:solidFill>
              </a:rPr>
              <a:t>a node that is a predecessor of another node is called a parent node. </a:t>
            </a:r>
          </a:p>
        </p:txBody>
      </p:sp>
      <p:pic>
        <p:nvPicPr>
          <p:cNvPr id="3" name="Picture 2" descr="parent-tree-terminology"/>
          <p:cNvPicPr>
            <a:picLocks noChangeAspect="1"/>
          </p:cNvPicPr>
          <p:nvPr/>
        </p:nvPicPr>
        <p:blipFill>
          <a:blip r:embed="rId2"/>
          <a:stretch>
            <a:fillRect/>
          </a:stretch>
        </p:blipFill>
        <p:spPr>
          <a:xfrm>
            <a:off x="242570" y="2668270"/>
            <a:ext cx="11613515" cy="37388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8140" y="536575"/>
            <a:ext cx="11414125" cy="2676525"/>
          </a:xfrm>
          <a:prstGeom prst="rect">
            <a:avLst/>
          </a:prstGeom>
          <a:noFill/>
        </p:spPr>
        <p:txBody>
          <a:bodyPr wrap="square" rtlCol="0" anchor="t">
            <a:spAutoFit/>
          </a:bodyPr>
          <a:lstStyle/>
          <a:p>
            <a:pPr algn="just"/>
            <a:r>
              <a:rPr lang="en-GB" altLang="en-IN" sz="3600" b="1">
                <a:solidFill>
                  <a:srgbClr val="00B0F0"/>
                </a:solidFill>
              </a:rPr>
              <a:t>4.</a:t>
            </a:r>
            <a:r>
              <a:rPr lang="en-IN" altLang="en-US" sz="3600" b="1">
                <a:solidFill>
                  <a:srgbClr val="00B0F0"/>
                </a:solidFill>
              </a:rPr>
              <a:t>4. </a:t>
            </a:r>
            <a:r>
              <a:rPr lang="en-US" sz="3600" b="1">
                <a:solidFill>
                  <a:srgbClr val="00B0F0"/>
                </a:solidFill>
              </a:rPr>
              <a:t>Child :</a:t>
            </a:r>
            <a:r>
              <a:rPr lang="en-IN" altLang="en-US" sz="3600" b="1">
                <a:solidFill>
                  <a:srgbClr val="00B0F0"/>
                </a:solidFill>
              </a:rPr>
              <a:t> </a:t>
            </a:r>
            <a:r>
              <a:rPr lang="en-US" sz="3200"/>
              <a:t>Any </a:t>
            </a:r>
            <a:r>
              <a:rPr lang="en-US" sz="3200" b="1">
                <a:solidFill>
                  <a:srgbClr val="00B0F0"/>
                </a:solidFill>
              </a:rPr>
              <a:t>node connected to a node</a:t>
            </a:r>
            <a:r>
              <a:rPr lang="en-US" sz="3200"/>
              <a:t> </a:t>
            </a:r>
            <a:r>
              <a:rPr lang="en-US" sz="3200" b="1">
                <a:solidFill>
                  <a:srgbClr val="00B0F0"/>
                </a:solidFill>
              </a:rPr>
              <a:t>one level above it</a:t>
            </a:r>
            <a:r>
              <a:rPr lang="en-US" sz="3200"/>
              <a:t> is known </a:t>
            </a:r>
            <a:r>
              <a:rPr lang="en-US" sz="3200" b="1">
                <a:solidFill>
                  <a:srgbClr val="FF0000"/>
                </a:solidFill>
              </a:rPr>
              <a:t>as the child node</a:t>
            </a:r>
            <a:r>
              <a:rPr lang="en-US" sz="3200"/>
              <a:t>. In formal terms, </a:t>
            </a:r>
            <a:r>
              <a:rPr lang="en-US" sz="3200" b="1">
                <a:solidFill>
                  <a:srgbClr val="FF0000"/>
                </a:solidFill>
              </a:rPr>
              <a:t>every no</a:t>
            </a:r>
            <a:r>
              <a:rPr lang="en-IN" altLang="en-US" sz="3200" b="1">
                <a:solidFill>
                  <a:srgbClr val="FF0000"/>
                </a:solidFill>
              </a:rPr>
              <a:t>de</a:t>
            </a:r>
            <a:r>
              <a:rPr lang="en-US" sz="3200" b="1">
                <a:solidFill>
                  <a:srgbClr val="FF0000"/>
                </a:solidFill>
              </a:rPr>
              <a:t> </a:t>
            </a:r>
            <a:r>
              <a:rPr lang="en-US" sz="3200"/>
              <a:t>that is a </a:t>
            </a:r>
            <a:r>
              <a:rPr lang="en-US" sz="3200" b="1">
                <a:solidFill>
                  <a:srgbClr val="FF0000"/>
                </a:solidFill>
              </a:rPr>
              <a:t>descendant of any node</a:t>
            </a:r>
            <a:r>
              <a:rPr lang="en-US" sz="3200"/>
              <a:t> is known as a </a:t>
            </a:r>
            <a:r>
              <a:rPr lang="en-US" sz="3600" b="1">
                <a:solidFill>
                  <a:srgbClr val="00B0F0"/>
                </a:solidFill>
              </a:rPr>
              <a:t>child node</a:t>
            </a:r>
            <a:r>
              <a:rPr lang="en-US" sz="3200"/>
              <a:t>. </a:t>
            </a:r>
          </a:p>
          <a:p>
            <a:pPr algn="just"/>
            <a:r>
              <a:rPr lang="en-US" sz="3200" b="1">
                <a:solidFill>
                  <a:srgbClr val="00B0F0"/>
                </a:solidFill>
              </a:rPr>
              <a:t>Every node </a:t>
            </a:r>
            <a:r>
              <a:rPr lang="en-US" sz="3200"/>
              <a:t>present in the tree can be considered as a</a:t>
            </a:r>
            <a:r>
              <a:rPr lang="en-US" sz="3200" b="1">
                <a:solidFill>
                  <a:srgbClr val="00B0F0"/>
                </a:solidFill>
              </a:rPr>
              <a:t> child node except the root node</a:t>
            </a:r>
          </a:p>
        </p:txBody>
      </p:sp>
      <p:pic>
        <p:nvPicPr>
          <p:cNvPr id="3" name="Picture 2" descr="child-tree-terminology"/>
          <p:cNvPicPr>
            <a:picLocks noChangeAspect="1"/>
          </p:cNvPicPr>
          <p:nvPr/>
        </p:nvPicPr>
        <p:blipFill>
          <a:blip r:embed="rId2"/>
          <a:stretch>
            <a:fillRect/>
          </a:stretch>
        </p:blipFill>
        <p:spPr>
          <a:xfrm>
            <a:off x="745490" y="3190240"/>
            <a:ext cx="11093450" cy="3705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87985" y="139700"/>
            <a:ext cx="11529695" cy="1170305"/>
          </a:xfrm>
          <a:prstGeom prst="rect">
            <a:avLst/>
          </a:prstGeom>
          <a:noFill/>
        </p:spPr>
        <p:txBody>
          <a:bodyPr wrap="square" rtlCol="0" anchor="t">
            <a:noAutofit/>
          </a:bodyPr>
          <a:lstStyle/>
          <a:p>
            <a:r>
              <a:rPr lang="en-GB" altLang="en-IN" sz="3600" b="1">
                <a:solidFill>
                  <a:srgbClr val="FF0000"/>
                </a:solidFill>
              </a:rPr>
              <a:t>4.</a:t>
            </a:r>
            <a:r>
              <a:rPr lang="en-IN" altLang="en-US" sz="3600" b="1">
                <a:solidFill>
                  <a:srgbClr val="FF0000"/>
                </a:solidFill>
              </a:rPr>
              <a:t>5. </a:t>
            </a:r>
            <a:r>
              <a:rPr lang="en-US" sz="3600" b="1">
                <a:solidFill>
                  <a:srgbClr val="FF0000"/>
                </a:solidFill>
              </a:rPr>
              <a:t>Siblings :</a:t>
            </a:r>
            <a:r>
              <a:rPr lang="en-IN" altLang="en-US" sz="3600" b="1">
                <a:solidFill>
                  <a:srgbClr val="FF0000"/>
                </a:solidFill>
              </a:rPr>
              <a:t> T</a:t>
            </a:r>
            <a:r>
              <a:rPr lang="en-US" sz="3200"/>
              <a:t>he </a:t>
            </a:r>
            <a:r>
              <a:rPr lang="en-US" sz="3200" b="1">
                <a:solidFill>
                  <a:srgbClr val="00B0F0"/>
                </a:solidFill>
              </a:rPr>
              <a:t>children node</a:t>
            </a:r>
            <a:r>
              <a:rPr lang="en-US" sz="3200"/>
              <a:t> that shares the </a:t>
            </a:r>
            <a:r>
              <a:rPr lang="en-US" sz="3200" b="1">
                <a:solidFill>
                  <a:srgbClr val="00B0F0"/>
                </a:solidFill>
              </a:rPr>
              <a:t>same parent node</a:t>
            </a:r>
            <a:r>
              <a:rPr lang="en-US" sz="3200"/>
              <a:t> are referred to as </a:t>
            </a:r>
            <a:r>
              <a:rPr lang="en-US" sz="3600" b="1">
                <a:solidFill>
                  <a:srgbClr val="FF0000"/>
                </a:solidFill>
              </a:rPr>
              <a:t>siblings</a:t>
            </a:r>
          </a:p>
        </p:txBody>
      </p:sp>
      <p:pic>
        <p:nvPicPr>
          <p:cNvPr id="3" name="Picture 2" descr="siblings-tree-terminology"/>
          <p:cNvPicPr>
            <a:picLocks noChangeAspect="1"/>
          </p:cNvPicPr>
          <p:nvPr/>
        </p:nvPicPr>
        <p:blipFill>
          <a:blip r:embed="rId2"/>
          <a:stretch>
            <a:fillRect/>
          </a:stretch>
        </p:blipFill>
        <p:spPr>
          <a:xfrm>
            <a:off x="590550" y="1363980"/>
            <a:ext cx="10734675" cy="44780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01650" y="681990"/>
            <a:ext cx="11281410" cy="1076325"/>
          </a:xfrm>
          <a:prstGeom prst="rect">
            <a:avLst/>
          </a:prstGeom>
          <a:noFill/>
        </p:spPr>
        <p:txBody>
          <a:bodyPr wrap="square" rtlCol="0" anchor="t">
            <a:spAutoFit/>
          </a:bodyPr>
          <a:lstStyle/>
          <a:p>
            <a:r>
              <a:rPr lang="en-GB" altLang="en-IN" sz="3200" b="1">
                <a:solidFill>
                  <a:srgbClr val="00B0F0"/>
                </a:solidFill>
              </a:rPr>
              <a:t>4.</a:t>
            </a:r>
            <a:r>
              <a:rPr lang="en-IN" altLang="en-US" sz="3200" b="1">
                <a:solidFill>
                  <a:srgbClr val="00B0F0"/>
                </a:solidFill>
              </a:rPr>
              <a:t>6. </a:t>
            </a:r>
            <a:r>
              <a:rPr lang="en-US" sz="3200" b="1">
                <a:solidFill>
                  <a:srgbClr val="00B0F0"/>
                </a:solidFill>
              </a:rPr>
              <a:t>Leaf :</a:t>
            </a:r>
            <a:r>
              <a:rPr lang="en-IN" altLang="en-US" sz="3200" b="1">
                <a:solidFill>
                  <a:srgbClr val="00B0F0"/>
                </a:solidFill>
              </a:rPr>
              <a:t> </a:t>
            </a:r>
            <a:r>
              <a:rPr lang="en-US" sz="3200"/>
              <a:t>A </a:t>
            </a:r>
            <a:r>
              <a:rPr lang="en-US" sz="3200" b="1">
                <a:solidFill>
                  <a:srgbClr val="FF0000"/>
                </a:solidFill>
              </a:rPr>
              <a:t>node with no child</a:t>
            </a:r>
            <a:r>
              <a:rPr lang="en-US" sz="3200"/>
              <a:t> is known as a </a:t>
            </a:r>
            <a:r>
              <a:rPr lang="en-US" sz="3200" b="1">
                <a:solidFill>
                  <a:srgbClr val="00B0F0"/>
                </a:solidFill>
              </a:rPr>
              <a:t>leaf node</a:t>
            </a:r>
            <a:r>
              <a:rPr lang="en-US" sz="3200"/>
              <a:t>. It is the </a:t>
            </a:r>
            <a:r>
              <a:rPr lang="en-US" sz="3200" b="1">
                <a:solidFill>
                  <a:srgbClr val="FF0000"/>
                </a:solidFill>
              </a:rPr>
              <a:t>terminal node</a:t>
            </a:r>
            <a:r>
              <a:rPr lang="en-US" sz="3200"/>
              <a:t> of the tree</a:t>
            </a:r>
          </a:p>
        </p:txBody>
      </p:sp>
      <p:pic>
        <p:nvPicPr>
          <p:cNvPr id="3" name="Picture 2" descr="leaf-tree-terminology"/>
          <p:cNvPicPr>
            <a:picLocks noChangeAspect="1"/>
          </p:cNvPicPr>
          <p:nvPr/>
        </p:nvPicPr>
        <p:blipFill>
          <a:blip r:embed="rId2"/>
          <a:stretch>
            <a:fillRect/>
          </a:stretch>
        </p:blipFill>
        <p:spPr>
          <a:xfrm>
            <a:off x="296545" y="1924685"/>
            <a:ext cx="11349355" cy="4352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08940" y="438785"/>
            <a:ext cx="11383645" cy="1743075"/>
          </a:xfrm>
          <a:prstGeom prst="rect">
            <a:avLst/>
          </a:prstGeom>
          <a:noFill/>
        </p:spPr>
        <p:txBody>
          <a:bodyPr wrap="square" rtlCol="0" anchor="t">
            <a:noAutofit/>
          </a:bodyPr>
          <a:lstStyle/>
          <a:p>
            <a:r>
              <a:rPr lang="en-GB" altLang="en-IN" sz="3600" b="1">
                <a:solidFill>
                  <a:srgbClr val="FF0000"/>
                </a:solidFill>
              </a:rPr>
              <a:t>4.</a:t>
            </a:r>
            <a:r>
              <a:rPr lang="en-IN" altLang="en-US" sz="3600" b="1">
                <a:solidFill>
                  <a:srgbClr val="FF0000"/>
                </a:solidFill>
              </a:rPr>
              <a:t>7. </a:t>
            </a:r>
            <a:r>
              <a:rPr lang="en-US" sz="3600" b="1">
                <a:solidFill>
                  <a:srgbClr val="FF0000"/>
                </a:solidFill>
              </a:rPr>
              <a:t>Internal Node :</a:t>
            </a:r>
          </a:p>
          <a:p>
            <a:pPr algn="just"/>
            <a:r>
              <a:rPr lang="en-US" sz="3200"/>
              <a:t>The nodes with </a:t>
            </a:r>
            <a:r>
              <a:rPr lang="en-US" sz="3200" b="1">
                <a:solidFill>
                  <a:srgbClr val="00B0F0"/>
                </a:solidFill>
              </a:rPr>
              <a:t>at least one child node</a:t>
            </a:r>
            <a:r>
              <a:rPr lang="en-US" sz="3200"/>
              <a:t> are known as </a:t>
            </a:r>
            <a:r>
              <a:rPr lang="en-US" sz="3600" b="1">
                <a:solidFill>
                  <a:srgbClr val="FF0000"/>
                </a:solidFill>
              </a:rPr>
              <a:t>internal nodes.</a:t>
            </a:r>
            <a:r>
              <a:rPr lang="en-US" sz="3200"/>
              <a:t> Every node (</a:t>
            </a:r>
            <a:r>
              <a:rPr lang="en-US" sz="3600" b="1">
                <a:solidFill>
                  <a:srgbClr val="FF0000"/>
                </a:solidFill>
              </a:rPr>
              <a:t>even the root node</a:t>
            </a:r>
            <a:r>
              <a:rPr lang="en-US" sz="3200"/>
              <a:t>) is </a:t>
            </a:r>
            <a:r>
              <a:rPr lang="en-US" sz="3600" b="1">
                <a:solidFill>
                  <a:srgbClr val="FF0000"/>
                </a:solidFill>
              </a:rPr>
              <a:t>internal except the leaf nodes</a:t>
            </a:r>
          </a:p>
        </p:txBody>
      </p:sp>
      <p:pic>
        <p:nvPicPr>
          <p:cNvPr id="3" name="Picture 2" descr="internal-node-tree-terminology"/>
          <p:cNvPicPr>
            <a:picLocks noChangeAspect="1"/>
          </p:cNvPicPr>
          <p:nvPr/>
        </p:nvPicPr>
        <p:blipFill>
          <a:blip r:embed="rId2"/>
          <a:stretch>
            <a:fillRect/>
          </a:stretch>
        </p:blipFill>
        <p:spPr>
          <a:xfrm>
            <a:off x="514350" y="3079750"/>
            <a:ext cx="11031220" cy="34963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ternal-node-tree-terminology"/>
          <p:cNvPicPr>
            <a:picLocks noChangeAspect="1"/>
          </p:cNvPicPr>
          <p:nvPr/>
        </p:nvPicPr>
        <p:blipFill>
          <a:blip r:embed="rId2"/>
          <a:stretch>
            <a:fillRect/>
          </a:stretch>
        </p:blipFill>
        <p:spPr>
          <a:xfrm>
            <a:off x="685800" y="1445260"/>
            <a:ext cx="11149965" cy="4533900"/>
          </a:xfrm>
          <a:prstGeom prst="rect">
            <a:avLst/>
          </a:prstGeom>
        </p:spPr>
      </p:pic>
      <p:sp>
        <p:nvSpPr>
          <p:cNvPr id="3" name="Text Box 2"/>
          <p:cNvSpPr txBox="1"/>
          <p:nvPr/>
        </p:nvSpPr>
        <p:spPr>
          <a:xfrm>
            <a:off x="481330" y="339090"/>
            <a:ext cx="11187430" cy="1198880"/>
          </a:xfrm>
          <a:prstGeom prst="rect">
            <a:avLst/>
          </a:prstGeom>
          <a:noFill/>
        </p:spPr>
        <p:txBody>
          <a:bodyPr wrap="square" rtlCol="0" anchor="t">
            <a:spAutoFit/>
          </a:bodyPr>
          <a:lstStyle/>
          <a:p>
            <a:r>
              <a:rPr lang="en-GB" altLang="en-IN" sz="3600" b="1">
                <a:solidFill>
                  <a:srgbClr val="FF0000"/>
                </a:solidFill>
              </a:rPr>
              <a:t>4.</a:t>
            </a:r>
            <a:r>
              <a:rPr lang="en-IN" altLang="en-US" sz="3600" b="1">
                <a:solidFill>
                  <a:srgbClr val="FF0000"/>
                </a:solidFill>
              </a:rPr>
              <a:t>8. External Node :</a:t>
            </a:r>
            <a:r>
              <a:rPr lang="en-IN" altLang="en-US"/>
              <a:t> </a:t>
            </a:r>
            <a:r>
              <a:rPr lang="en-US" sz="3200"/>
              <a:t>A </a:t>
            </a:r>
            <a:r>
              <a:rPr lang="en-US" sz="3200" b="1">
                <a:solidFill>
                  <a:srgbClr val="00B0F0"/>
                </a:solidFill>
              </a:rPr>
              <a:t>node </a:t>
            </a:r>
            <a:r>
              <a:rPr lang="en-US" sz="3200"/>
              <a:t>with </a:t>
            </a:r>
            <a:r>
              <a:rPr lang="en-US" sz="3200" b="1">
                <a:solidFill>
                  <a:srgbClr val="00B0F0"/>
                </a:solidFill>
              </a:rPr>
              <a:t>no child node</a:t>
            </a:r>
            <a:r>
              <a:rPr lang="en-US" sz="3200"/>
              <a:t> is considered an </a:t>
            </a:r>
            <a:r>
              <a:rPr lang="en-IN" altLang="en-US" sz="3600" b="1">
                <a:solidFill>
                  <a:srgbClr val="FF0000"/>
                </a:solidFill>
              </a:rPr>
              <a:t>external node</a:t>
            </a:r>
            <a:r>
              <a:rPr lang="en-US" sz="3200"/>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06070" y="191135"/>
            <a:ext cx="11539220" cy="2122805"/>
          </a:xfrm>
          <a:prstGeom prst="rect">
            <a:avLst/>
          </a:prstGeom>
          <a:noFill/>
        </p:spPr>
        <p:txBody>
          <a:bodyPr wrap="square" rtlCol="0" anchor="t">
            <a:spAutoFit/>
          </a:bodyPr>
          <a:lstStyle/>
          <a:p>
            <a:pPr algn="l">
              <a:buClrTx/>
              <a:buSzTx/>
              <a:buFontTx/>
            </a:pPr>
            <a:r>
              <a:rPr lang="en-GB" altLang="en-IN" sz="3600">
                <a:solidFill>
                  <a:srgbClr val="00B0F0"/>
                </a:solidFill>
              </a:rPr>
              <a:t>4.</a:t>
            </a:r>
            <a:r>
              <a:rPr lang="en-IN" altLang="en-US" sz="3600">
                <a:solidFill>
                  <a:srgbClr val="00B0F0"/>
                </a:solidFill>
              </a:rPr>
              <a:t>9. </a:t>
            </a:r>
            <a:r>
              <a:rPr lang="en-US" sz="3600">
                <a:solidFill>
                  <a:srgbClr val="00B0F0"/>
                </a:solidFill>
              </a:rPr>
              <a:t>Path :</a:t>
            </a:r>
            <a:r>
              <a:rPr lang="en-IN" altLang="en-US" sz="3600">
                <a:solidFill>
                  <a:srgbClr val="00B0F0"/>
                </a:solidFill>
              </a:rPr>
              <a:t> </a:t>
            </a:r>
            <a:r>
              <a:rPr lang="en-US" sz="3200"/>
              <a:t>A </a:t>
            </a:r>
            <a:r>
              <a:rPr lang="en-US" sz="3200" b="1">
                <a:solidFill>
                  <a:srgbClr val="00B0F0"/>
                </a:solidFill>
              </a:rPr>
              <a:t>path </a:t>
            </a:r>
            <a:r>
              <a:rPr lang="en-US" sz="3200"/>
              <a:t>between </a:t>
            </a:r>
            <a:r>
              <a:rPr lang="en-US" sz="3200" b="1">
                <a:solidFill>
                  <a:srgbClr val="FF0000"/>
                </a:solidFill>
              </a:rPr>
              <a:t>any two nodes of a tree</a:t>
            </a:r>
            <a:r>
              <a:rPr lang="en-US" sz="3200">
                <a:solidFill>
                  <a:srgbClr val="FF0000"/>
                </a:solidFill>
              </a:rPr>
              <a:t> </a:t>
            </a:r>
            <a:r>
              <a:rPr lang="en-US" sz="3200"/>
              <a:t>is the </a:t>
            </a:r>
            <a:r>
              <a:rPr lang="en-US" sz="3200" b="1">
                <a:solidFill>
                  <a:srgbClr val="FF0000"/>
                </a:solidFill>
              </a:rPr>
              <a:t>sequence of connected nodes along with the edges between the two nodes. </a:t>
            </a:r>
            <a:r>
              <a:rPr lang="en-US" sz="3200"/>
              <a:t>And the </a:t>
            </a:r>
            <a:r>
              <a:rPr lang="en-US" sz="3200" b="1">
                <a:solidFill>
                  <a:srgbClr val="00B0F0"/>
                </a:solidFill>
              </a:rPr>
              <a:t>path length is the number of nodes present between two nodes.</a:t>
            </a:r>
          </a:p>
        </p:txBody>
      </p:sp>
      <p:pic>
        <p:nvPicPr>
          <p:cNvPr id="3" name="Picture 2" descr="path-tree-terminology"/>
          <p:cNvPicPr>
            <a:picLocks noChangeAspect="1"/>
          </p:cNvPicPr>
          <p:nvPr/>
        </p:nvPicPr>
        <p:blipFill>
          <a:blip r:embed="rId2"/>
          <a:stretch>
            <a:fillRect/>
          </a:stretch>
        </p:blipFill>
        <p:spPr>
          <a:xfrm>
            <a:off x="819785" y="2567305"/>
            <a:ext cx="10687685" cy="38474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0210" y="208280"/>
            <a:ext cx="11352530" cy="2122805"/>
          </a:xfrm>
          <a:prstGeom prst="rect">
            <a:avLst/>
          </a:prstGeom>
          <a:noFill/>
        </p:spPr>
        <p:txBody>
          <a:bodyPr wrap="square" rtlCol="0" anchor="t">
            <a:spAutoFit/>
          </a:bodyPr>
          <a:lstStyle/>
          <a:p>
            <a:r>
              <a:rPr lang="en-GB" altLang="en-IN" sz="3600" b="1">
                <a:solidFill>
                  <a:srgbClr val="FF0000"/>
                </a:solidFill>
              </a:rPr>
              <a:t>4.</a:t>
            </a:r>
            <a:r>
              <a:rPr lang="en-IN" altLang="en-US" sz="3600" b="1">
                <a:solidFill>
                  <a:srgbClr val="FF0000"/>
                </a:solidFill>
              </a:rPr>
              <a:t>10. </a:t>
            </a:r>
            <a:r>
              <a:rPr lang="en-US" sz="3600" b="1">
                <a:solidFill>
                  <a:srgbClr val="FF0000"/>
                </a:solidFill>
              </a:rPr>
              <a:t>Level :</a:t>
            </a:r>
            <a:r>
              <a:rPr lang="en-IN" altLang="en-US" sz="3600" b="1">
                <a:solidFill>
                  <a:srgbClr val="FF0000"/>
                </a:solidFill>
              </a:rPr>
              <a:t> </a:t>
            </a:r>
            <a:r>
              <a:rPr lang="en-US" sz="3200"/>
              <a:t>The </a:t>
            </a:r>
            <a:r>
              <a:rPr lang="en-US" sz="3600" b="1">
                <a:solidFill>
                  <a:srgbClr val="FF0000"/>
                </a:solidFill>
              </a:rPr>
              <a:t>level</a:t>
            </a:r>
            <a:r>
              <a:rPr lang="en-US" sz="3200"/>
              <a:t> in the tree represe</a:t>
            </a:r>
            <a:r>
              <a:rPr lang="en-US" sz="3200" b="1">
                <a:solidFill>
                  <a:srgbClr val="FF0000"/>
                </a:solidFill>
              </a:rPr>
              <a:t>nts the number of steps from the top/root.</a:t>
            </a:r>
            <a:r>
              <a:rPr lang="en-US" sz="3200"/>
              <a:t> </a:t>
            </a:r>
          </a:p>
          <a:p>
            <a:pPr algn="l">
              <a:buClrTx/>
              <a:buSzTx/>
              <a:buFontTx/>
            </a:pPr>
            <a:r>
              <a:rPr lang="en-US" sz="3200"/>
              <a:t>The </a:t>
            </a:r>
            <a:r>
              <a:rPr lang="en-US" sz="3200" b="1">
                <a:solidFill>
                  <a:srgbClr val="FF0000"/>
                </a:solidFill>
              </a:rPr>
              <a:t>root node</a:t>
            </a:r>
            <a:r>
              <a:rPr lang="en-US" sz="3200"/>
              <a:t> of the tree is said to be </a:t>
            </a:r>
            <a:r>
              <a:rPr lang="en-US" sz="3200" b="1">
                <a:solidFill>
                  <a:srgbClr val="FF0000"/>
                </a:solidFill>
              </a:rPr>
              <a:t>at level 0</a:t>
            </a:r>
            <a:r>
              <a:rPr lang="en-US" sz="3200"/>
              <a:t>, and as we go </a:t>
            </a:r>
            <a:r>
              <a:rPr lang="en-US" sz="3200" b="1">
                <a:solidFill>
                  <a:srgbClr val="FF0000"/>
                </a:solidFill>
              </a:rPr>
              <a:t>downwards the level increases</a:t>
            </a:r>
          </a:p>
        </p:txBody>
      </p:sp>
      <p:pic>
        <p:nvPicPr>
          <p:cNvPr id="3" name="Picture 2" descr="level-tree-terminology"/>
          <p:cNvPicPr>
            <a:picLocks noChangeAspect="1"/>
          </p:cNvPicPr>
          <p:nvPr/>
        </p:nvPicPr>
        <p:blipFill>
          <a:blip r:embed="rId2"/>
          <a:stretch>
            <a:fillRect/>
          </a:stretch>
        </p:blipFill>
        <p:spPr>
          <a:xfrm>
            <a:off x="782955" y="2439670"/>
            <a:ext cx="10401935" cy="46405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941060"/>
          <p:cNvSpPr/>
          <p:nvPr/>
        </p:nvSpPr>
        <p:spPr>
          <a:xfrm>
            <a:off x="723265" y="879475"/>
            <a:ext cx="11111230" cy="5279390"/>
          </a:xfrm>
          <a:prstGeom prst="rect">
            <a:avLst/>
          </a:prstGeom>
          <a:noFill/>
          <a:ln w="9525">
            <a:noFill/>
          </a:ln>
        </p:spPr>
        <p:txBody>
          <a:bodyPr wrap="square" anchor="ctr">
            <a:noAutofit/>
          </a:bodyPr>
          <a:lstStyle/>
          <a:p>
            <a:pPr algn="just" fontAlgn="base">
              <a:spcBef>
                <a:spcPct val="0"/>
              </a:spcBef>
              <a:spcAft>
                <a:spcPct val="0"/>
              </a:spcAft>
              <a:defRPr/>
            </a:pPr>
            <a:r>
              <a:rPr sz="2800" b="1" i="1" noProof="1">
                <a:solidFill>
                  <a:srgbClr val="00B0F0"/>
                </a:solidFill>
                <a:effectLst>
                  <a:outerShdw blurRad="38100" dist="38100" dir="2700000">
                    <a:srgbClr val="C0C0C0"/>
                  </a:outerShdw>
                </a:effectLst>
                <a:latin typeface="Arial" panose="020B0604020202020204" pitchFamily="34" charset="0"/>
              </a:rPr>
              <a:t>1. </a:t>
            </a:r>
            <a:r>
              <a:rPr lang="en-US" altLang="en-IN" sz="2800" i="1" noProof="1">
                <a:solidFill>
                  <a:srgbClr val="FF0000"/>
                </a:solidFill>
                <a:effectLst>
                  <a:outerShdw blurRad="38100" dist="38100" dir="2700000">
                    <a:srgbClr val="C0C0C0"/>
                  </a:outerShdw>
                </a:effectLst>
                <a:latin typeface="Arial" panose="020B0604020202020204" pitchFamily="34" charset="0"/>
              </a:rPr>
              <a:t>Introduction </a:t>
            </a:r>
          </a:p>
          <a:p>
            <a:pPr algn="just" fontAlgn="base">
              <a:spcBef>
                <a:spcPct val="0"/>
              </a:spcBef>
              <a:spcAft>
                <a:spcPct val="0"/>
              </a:spcAft>
              <a:defRPr/>
            </a:pPr>
            <a:r>
              <a:rPr lang="en-IN" sz="2800" b="1" i="1" noProof="1">
                <a:solidFill>
                  <a:srgbClr val="00B0F0"/>
                </a:solidFill>
                <a:effectLst>
                  <a:outerShdw blurRad="38100" dist="38100" dir="2700000">
                    <a:srgbClr val="C0C0C0"/>
                  </a:outerShdw>
                </a:effectLst>
                <a:latin typeface="Arial" panose="020B0604020202020204" pitchFamily="34" charset="0"/>
              </a:rPr>
              <a:t>2. </a:t>
            </a:r>
            <a:r>
              <a:rPr lang="en-US" altLang="en-IN" sz="2800" i="1" noProof="1">
                <a:solidFill>
                  <a:srgbClr val="FF0000"/>
                </a:solidFill>
                <a:effectLst>
                  <a:outerShdw blurRad="38100" dist="38100" dir="2700000">
                    <a:srgbClr val="C0C0C0"/>
                  </a:outerShdw>
                </a:effectLst>
                <a:latin typeface="Arial" panose="020B0604020202020204" pitchFamily="34" charset="0"/>
              </a:rPr>
              <a:t>What is</a:t>
            </a:r>
            <a:r>
              <a:rPr lang="en-IN" sz="2800" b="1" i="1" noProof="1">
                <a:solidFill>
                  <a:srgbClr val="00B0F0"/>
                </a:solidFill>
                <a:effectLst>
                  <a:outerShdw blurRad="38100" dist="38100" dir="2700000">
                    <a:srgbClr val="C0C0C0"/>
                  </a:outerShdw>
                </a:effectLst>
                <a:latin typeface="Arial" panose="020B0604020202020204" pitchFamily="34" charset="0"/>
              </a:rPr>
              <a:t> TREE</a:t>
            </a:r>
            <a:r>
              <a:rPr lang="en-US" sz="2800" b="1" i="1" noProof="1">
                <a:solidFill>
                  <a:srgbClr val="00B0F0"/>
                </a:solidFill>
                <a:effectLst>
                  <a:outerShdw blurRad="38100" dist="38100" dir="2700000">
                    <a:srgbClr val="C0C0C0"/>
                  </a:outerShdw>
                </a:effectLst>
                <a:latin typeface="Arial" panose="020B0604020202020204" pitchFamily="34" charset="0"/>
              </a:rPr>
              <a:t> </a:t>
            </a:r>
            <a:r>
              <a:rPr lang="en-IN" altLang="en-US" sz="2800" b="1" i="1" noProof="1">
                <a:solidFill>
                  <a:srgbClr val="00B0F0"/>
                </a:solidFill>
                <a:effectLst>
                  <a:outerShdw blurRad="38100" dist="38100" dir="2700000">
                    <a:srgbClr val="C0C0C0"/>
                  </a:outerShdw>
                </a:effectLst>
                <a:latin typeface="Arial" panose="020B0604020202020204" pitchFamily="34" charset="0"/>
              </a:rPr>
              <a:t> </a:t>
            </a:r>
            <a:r>
              <a:rPr lang="en-US" altLang="en-IN" sz="2800" i="1" noProof="1">
                <a:solidFill>
                  <a:srgbClr val="FF0000"/>
                </a:solidFill>
                <a:effectLst>
                  <a:outerShdw blurRad="38100" dist="38100" dir="2700000">
                    <a:srgbClr val="C0C0C0"/>
                  </a:outerShdw>
                </a:effectLst>
                <a:latin typeface="Arial" panose="020B0604020202020204" pitchFamily="34" charset="0"/>
              </a:rPr>
              <a:t>Data Structure</a:t>
            </a:r>
            <a:r>
              <a:rPr lang="en-US" sz="2800" b="1" i="1" noProof="1">
                <a:solidFill>
                  <a:srgbClr val="00B0F0"/>
                </a:solidFill>
                <a:effectLst>
                  <a:outerShdw blurRad="38100" dist="38100" dir="2700000">
                    <a:srgbClr val="C0C0C0"/>
                  </a:outerShdw>
                </a:effectLst>
                <a:latin typeface="Arial" panose="020B0604020202020204" pitchFamily="34" charset="0"/>
              </a:rPr>
              <a:t>?</a:t>
            </a:r>
            <a:r>
              <a:rPr sz="2800" b="1" i="1" noProof="1">
                <a:solidFill>
                  <a:srgbClr val="00B0F0"/>
                </a:solidFill>
                <a:effectLst>
                  <a:outerShdw blurRad="38100" dist="38100" dir="2700000">
                    <a:srgbClr val="C0C0C0"/>
                  </a:outerShdw>
                </a:effectLst>
                <a:latin typeface="Arial" panose="020B0604020202020204" pitchFamily="34" charset="0"/>
              </a:rPr>
              <a:t> </a:t>
            </a:r>
          </a:p>
          <a:p>
            <a:pPr algn="just" fontAlgn="base">
              <a:spcBef>
                <a:spcPct val="0"/>
              </a:spcBef>
              <a:spcAft>
                <a:spcPct val="0"/>
              </a:spcAft>
              <a:defRPr/>
            </a:pPr>
            <a:r>
              <a:rPr lang="en-IN" altLang="en-US" sz="2800" i="1" noProof="1">
                <a:solidFill>
                  <a:srgbClr val="FF0000"/>
                </a:solidFill>
                <a:effectLst>
                  <a:outerShdw blurRad="38100" dist="38100" dir="2700000">
                    <a:srgbClr val="C0C0C0"/>
                  </a:outerShdw>
                </a:effectLst>
                <a:latin typeface="Arial" panose="020B0604020202020204" pitchFamily="34" charset="0"/>
              </a:rPr>
              <a:t>3</a:t>
            </a:r>
            <a:r>
              <a:rPr lang="en-US" altLang="en-IN" sz="2800" i="1" noProof="1">
                <a:solidFill>
                  <a:srgbClr val="FF0000"/>
                </a:solidFill>
                <a:effectLst>
                  <a:outerShdw blurRad="38100" dist="38100" dir="2700000">
                    <a:srgbClr val="C0C0C0"/>
                  </a:outerShdw>
                </a:effectLst>
                <a:latin typeface="Arial" panose="020B0604020202020204" pitchFamily="34" charset="0"/>
              </a:rPr>
              <a:t>. Why </a:t>
            </a:r>
            <a:r>
              <a:rPr lang="en-IN" sz="2800" b="1" i="1" noProof="1">
                <a:solidFill>
                  <a:srgbClr val="00B0F0"/>
                </a:solidFill>
                <a:effectLst>
                  <a:outerShdw blurRad="38100" dist="38100" dir="2700000">
                    <a:srgbClr val="C0C0C0"/>
                  </a:outerShdw>
                </a:effectLst>
                <a:latin typeface="Arial" panose="020B0604020202020204" pitchFamily="34" charset="0"/>
              </a:rPr>
              <a:t>TREE</a:t>
            </a:r>
            <a:r>
              <a:rPr lang="en-US" altLang="en-IN" sz="2800" i="1" noProof="1">
                <a:solidFill>
                  <a:srgbClr val="FF0000"/>
                </a:solidFill>
                <a:effectLst>
                  <a:outerShdw blurRad="38100" dist="38100" dir="2700000">
                    <a:srgbClr val="C0C0C0"/>
                  </a:outerShdw>
                </a:effectLst>
                <a:latin typeface="Arial" panose="020B0604020202020204" pitchFamily="34" charset="0"/>
              </a:rPr>
              <a:t> data structure needed?</a:t>
            </a:r>
          </a:p>
          <a:p>
            <a:pPr algn="just" fontAlgn="base">
              <a:spcBef>
                <a:spcPct val="0"/>
              </a:spcBef>
              <a:spcAft>
                <a:spcPct val="0"/>
              </a:spcAft>
              <a:defRPr/>
            </a:pPr>
            <a:r>
              <a:rPr lang="en-IN" altLang="en-US" sz="2800">
                <a:solidFill>
                  <a:srgbClr val="FF0000"/>
                </a:solidFill>
                <a:sym typeface="+mn-ea"/>
              </a:rPr>
              <a:t>4.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Important Terms related </a:t>
            </a:r>
            <a:r>
              <a:rPr lang="en-IN" sz="2800" b="1" i="1">
                <a:solidFill>
                  <a:srgbClr val="00B0F0"/>
                </a:solidFill>
                <a:effectLst>
                  <a:outerShdw blurRad="38100" dist="38100" dir="2700000">
                    <a:srgbClr val="C0C0C0"/>
                  </a:outerShdw>
                </a:effectLst>
                <a:latin typeface="Arial" panose="020B0604020202020204" pitchFamily="34" charset="0"/>
                <a:sym typeface="+mn-ea"/>
              </a:rPr>
              <a:t>TREE</a:t>
            </a:r>
            <a:r>
              <a:rPr lang="en-US" altLang="en-IN" sz="2800" i="1">
                <a:solidFill>
                  <a:srgbClr val="FF0000"/>
                </a:solidFill>
                <a:effectLst>
                  <a:outerShdw blurRad="38100" dist="38100" dir="2700000">
                    <a:srgbClr val="C0C0C0"/>
                  </a:outerShdw>
                </a:effectLst>
                <a:latin typeface="Arial" panose="020B0604020202020204" pitchFamily="34" charset="0"/>
                <a:sym typeface="+mn-ea"/>
              </a:rPr>
              <a:t> Data structure</a:t>
            </a:r>
          </a:p>
          <a:p>
            <a:pPr algn="just" fontAlgn="base">
              <a:spcBef>
                <a:spcPct val="0"/>
              </a:spcBef>
              <a:spcAft>
                <a:spcPct val="0"/>
              </a:spcAft>
              <a:defRPr/>
            </a:pPr>
            <a:r>
              <a:rPr lang="en-IN" altLang="en-US" sz="2800" i="1">
                <a:solidFill>
                  <a:srgbClr val="FF0000"/>
                </a:solidFill>
                <a:effectLst>
                  <a:outerShdw blurRad="38100" dist="38100" dir="2700000">
                    <a:srgbClr val="C0C0C0"/>
                  </a:outerShdw>
                </a:effectLst>
                <a:latin typeface="Arial" panose="020B0604020202020204" pitchFamily="34" charset="0"/>
                <a:sym typeface="+mn-ea"/>
              </a:rPr>
              <a:t>5.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Types of </a:t>
            </a:r>
            <a:r>
              <a:rPr lang="en-IN" sz="2800" b="1" i="1">
                <a:solidFill>
                  <a:srgbClr val="00B0F0"/>
                </a:solidFill>
                <a:effectLst>
                  <a:outerShdw blurRad="38100" dist="38100" dir="2700000">
                    <a:srgbClr val="C0C0C0"/>
                  </a:outerShdw>
                </a:effectLst>
                <a:latin typeface="Arial" panose="020B0604020202020204" pitchFamily="34" charset="0"/>
                <a:sym typeface="+mn-ea"/>
              </a:rPr>
              <a:t>TREES</a:t>
            </a:r>
            <a:endParaRPr lang="en-US" altLang="en-IN" sz="2800" i="1">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altLang="en-US" sz="2800" i="1" noProof="1">
                <a:solidFill>
                  <a:srgbClr val="FF0000"/>
                </a:solidFill>
                <a:effectLst>
                  <a:outerShdw blurRad="38100" dist="38100" dir="2700000">
                    <a:srgbClr val="C0C0C0"/>
                  </a:outerShdw>
                </a:effectLst>
                <a:latin typeface="Arial" panose="020B0604020202020204" pitchFamily="34" charset="0"/>
              </a:rPr>
              <a:t>6. </a:t>
            </a:r>
            <a:r>
              <a:rPr lang="en-US" altLang="en-IN" sz="2800" i="1" noProof="1">
                <a:solidFill>
                  <a:srgbClr val="FF0000"/>
                </a:solidFill>
                <a:effectLst>
                  <a:outerShdw blurRad="38100" dist="38100" dir="2700000">
                    <a:srgbClr val="C0C0C0"/>
                  </a:outerShdw>
                </a:effectLst>
                <a:latin typeface="Arial" panose="020B0604020202020204" pitchFamily="34" charset="0"/>
              </a:rPr>
              <a:t> Representation of </a:t>
            </a:r>
            <a:r>
              <a:rPr lang="en-IN" sz="2800" b="1" i="1">
                <a:solidFill>
                  <a:srgbClr val="00B0F0"/>
                </a:solidFill>
                <a:effectLst>
                  <a:outerShdw blurRad="38100" dist="38100" dir="2700000">
                    <a:srgbClr val="C0C0C0"/>
                  </a:outerShdw>
                </a:effectLst>
                <a:latin typeface="Arial" panose="020B0604020202020204" pitchFamily="34" charset="0"/>
                <a:sym typeface="+mn-ea"/>
              </a:rPr>
              <a:t>TREES</a:t>
            </a:r>
          </a:p>
          <a:p>
            <a:pPr algn="just" fontAlgn="base">
              <a:spcBef>
                <a:spcPct val="0"/>
              </a:spcBef>
              <a:spcAft>
                <a:spcPct val="0"/>
              </a:spcAft>
              <a:defRPr/>
            </a:pPr>
            <a:r>
              <a:rPr lang="en-GB" altLang="en-IN" sz="2800" i="1" noProof="1">
                <a:solidFill>
                  <a:srgbClr val="FF0000"/>
                </a:solidFill>
                <a:effectLst>
                  <a:outerShdw blurRad="38100" dist="38100" dir="2700000">
                    <a:srgbClr val="C0C0C0"/>
                  </a:outerShdw>
                </a:effectLst>
                <a:latin typeface="Arial" panose="020B0604020202020204" pitchFamily="34" charset="0"/>
              </a:rPr>
              <a:t>7</a:t>
            </a:r>
            <a:r>
              <a:rPr lang="en-IN" sz="2800" i="1" noProof="1">
                <a:solidFill>
                  <a:srgbClr val="FF0000"/>
                </a:solidFill>
                <a:effectLst>
                  <a:outerShdw blurRad="38100" dist="38100" dir="2700000">
                    <a:srgbClr val="C0C0C0"/>
                  </a:outerShdw>
                </a:effectLst>
                <a:latin typeface="Arial" panose="020B0604020202020204" pitchFamily="34" charset="0"/>
              </a:rPr>
              <a:t>. </a:t>
            </a:r>
            <a:r>
              <a:rPr lang="en-US" sz="2800" i="1" dirty="0">
                <a:solidFill>
                  <a:srgbClr val="FF0000"/>
                </a:solidFill>
                <a:effectLst>
                  <a:outerShdw blurRad="38100" dist="38100" dir="2700000">
                    <a:srgbClr val="C0C0C0"/>
                  </a:outerShdw>
                </a:effectLst>
                <a:latin typeface="Arial" panose="020B0604020202020204" pitchFamily="34" charset="0"/>
              </a:rPr>
              <a:t> Basic on operations on </a:t>
            </a:r>
            <a:r>
              <a:rPr lang="en-GB" altLang="en-US" sz="2800" i="1" dirty="0">
                <a:solidFill>
                  <a:srgbClr val="FF0000"/>
                </a:solidFill>
                <a:effectLst>
                  <a:outerShdw blurRad="38100" dist="38100" dir="2700000">
                    <a:srgbClr val="C0C0C0"/>
                  </a:outerShdw>
                </a:effectLst>
                <a:latin typeface="Arial" panose="020B0604020202020204" pitchFamily="34" charset="0"/>
              </a:rPr>
              <a:t>Binary trees and Binary Search      </a:t>
            </a:r>
          </a:p>
          <a:p>
            <a:pPr algn="just" fontAlgn="base">
              <a:spcBef>
                <a:spcPct val="0"/>
              </a:spcBef>
              <a:spcAft>
                <a:spcPct val="0"/>
              </a:spcAft>
              <a:defRPr/>
            </a:pPr>
            <a:r>
              <a:rPr lang="en-GB" altLang="en-US" sz="2800" i="1" dirty="0">
                <a:solidFill>
                  <a:srgbClr val="FF0000"/>
                </a:solidFill>
                <a:effectLst>
                  <a:outerShdw blurRad="38100" dist="38100" dir="2700000">
                    <a:srgbClr val="C0C0C0"/>
                  </a:outerShdw>
                </a:effectLst>
                <a:latin typeface="Arial" panose="020B0604020202020204" pitchFamily="34" charset="0"/>
              </a:rPr>
              <a:t>     Trees</a:t>
            </a:r>
            <a:endParaRPr lang="en-IN" sz="2800" b="1" i="1">
              <a:solidFill>
                <a:srgbClr val="00B0F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GB" altLang="en-US" sz="2800" i="1" dirty="0">
                <a:solidFill>
                  <a:srgbClr val="FF0000"/>
                </a:solidFill>
                <a:effectLst>
                  <a:outerShdw blurRad="38100" dist="38100" dir="2700000">
                    <a:srgbClr val="C0C0C0"/>
                  </a:outerShdw>
                </a:effectLst>
                <a:latin typeface="Arial" panose="020B0604020202020204" pitchFamily="34" charset="0"/>
              </a:rPr>
              <a:t>8</a:t>
            </a:r>
            <a:r>
              <a:rPr lang="en-US" sz="2800" i="1" dirty="0">
                <a:solidFill>
                  <a:srgbClr val="FF0000"/>
                </a:solidFill>
                <a:effectLst>
                  <a:outerShdw blurRad="38100" dist="38100" dir="2700000">
                    <a:srgbClr val="C0C0C0"/>
                  </a:outerShdw>
                </a:effectLst>
                <a:latin typeface="Arial" panose="020B0604020202020204" pitchFamily="34" charset="0"/>
              </a:rPr>
              <a:t>. </a:t>
            </a:r>
            <a:r>
              <a:rPr lang="en-GB" altLang="en-US" sz="2800" i="1" dirty="0">
                <a:solidFill>
                  <a:srgbClr val="FF0000"/>
                </a:solidFill>
                <a:effectLst>
                  <a:outerShdw blurRad="38100" dist="38100" dir="2700000">
                    <a:srgbClr val="C0C0C0"/>
                  </a:outerShdw>
                </a:effectLst>
                <a:latin typeface="Arial" panose="020B0604020202020204" pitchFamily="34" charset="0"/>
              </a:rPr>
              <a:t>Binary Tree </a:t>
            </a:r>
            <a:r>
              <a:rPr lang="en-US" sz="2800" i="1" dirty="0">
                <a:solidFill>
                  <a:srgbClr val="FF0000"/>
                </a:solidFill>
                <a:effectLst>
                  <a:outerShdw blurRad="38100" dist="38100" dir="2700000">
                    <a:srgbClr val="C0C0C0"/>
                  </a:outerShdw>
                </a:effectLst>
                <a:latin typeface="Arial" panose="020B0604020202020204" pitchFamily="34" charset="0"/>
              </a:rPr>
              <a:t>implemetation using </a:t>
            </a:r>
            <a:r>
              <a:rPr lang="en-IN" sz="2800" b="1" i="1">
                <a:solidFill>
                  <a:srgbClr val="00B0F0"/>
                </a:solidFill>
                <a:effectLst>
                  <a:outerShdw blurRad="38100" dist="38100" dir="2700000">
                    <a:srgbClr val="C0C0C0"/>
                  </a:outerShdw>
                </a:effectLst>
                <a:latin typeface="Arial" panose="020B0604020202020204" pitchFamily="34" charset="0"/>
              </a:rPr>
              <a:t>Linked List</a:t>
            </a:r>
          </a:p>
          <a:p>
            <a:pPr algn="just" fontAlgn="base">
              <a:spcBef>
                <a:spcPct val="0"/>
              </a:spcBef>
              <a:spcAft>
                <a:spcPct val="0"/>
              </a:spcAft>
              <a:defRPr/>
            </a:pPr>
            <a:r>
              <a:rPr lang="en-GB" altLang="en-US" sz="2800" i="1" dirty="0">
                <a:solidFill>
                  <a:srgbClr val="FF0000"/>
                </a:solidFill>
                <a:effectLst>
                  <a:outerShdw blurRad="38100" dist="38100" dir="2700000">
                    <a:srgbClr val="C0C0C0"/>
                  </a:outerShdw>
                </a:effectLst>
                <a:latin typeface="Arial" panose="020B0604020202020204" pitchFamily="34" charset="0"/>
                <a:sym typeface="+mn-ea"/>
              </a:rPr>
              <a:t>9</a:t>
            </a:r>
            <a:r>
              <a:rPr lang="en-US" sz="2800" i="1" dirty="0">
                <a:solidFill>
                  <a:srgbClr val="FF0000"/>
                </a:solidFill>
                <a:effectLst>
                  <a:outerShdw blurRad="38100" dist="38100" dir="2700000">
                    <a:srgbClr val="C0C0C0"/>
                  </a:outerShdw>
                </a:effectLst>
                <a:latin typeface="Arial" panose="020B0604020202020204" pitchFamily="34" charset="0"/>
                <a:sym typeface="+mn-ea"/>
              </a:rPr>
              <a:t>. </a:t>
            </a:r>
            <a:r>
              <a:rPr lang="en-GB" altLang="en-US" sz="2800" i="1" dirty="0">
                <a:solidFill>
                  <a:srgbClr val="FF0000"/>
                </a:solidFill>
                <a:effectLst>
                  <a:outerShdw blurRad="38100" dist="38100" dir="2700000">
                    <a:srgbClr val="C0C0C0"/>
                  </a:outerShdw>
                </a:effectLst>
                <a:latin typeface="Arial" panose="020B0604020202020204" pitchFamily="34" charset="0"/>
                <a:sym typeface="+mn-ea"/>
              </a:rPr>
              <a:t>Binary Search Tree </a:t>
            </a:r>
            <a:r>
              <a:rPr lang="en-US" sz="2800" i="1" dirty="0">
                <a:solidFill>
                  <a:srgbClr val="FF0000"/>
                </a:solidFill>
                <a:effectLst>
                  <a:outerShdw blurRad="38100" dist="38100" dir="2700000">
                    <a:srgbClr val="C0C0C0"/>
                  </a:outerShdw>
                </a:effectLst>
                <a:latin typeface="Arial" panose="020B0604020202020204" pitchFamily="34" charset="0"/>
                <a:sym typeface="+mn-ea"/>
              </a:rPr>
              <a:t>implemetation using </a:t>
            </a:r>
            <a:r>
              <a:rPr lang="en-IN" sz="2800" b="1" i="1">
                <a:solidFill>
                  <a:srgbClr val="00B0F0"/>
                </a:solidFill>
                <a:effectLst>
                  <a:outerShdw blurRad="38100" dist="38100" dir="2700000">
                    <a:srgbClr val="C0C0C0"/>
                  </a:outerShdw>
                </a:effectLst>
                <a:latin typeface="Arial" panose="020B0604020202020204" pitchFamily="34" charset="0"/>
                <a:sym typeface="+mn-ea"/>
              </a:rPr>
              <a:t>Linked List</a:t>
            </a:r>
            <a:endParaRPr lang="en-IN" sz="2800" b="1" i="1">
              <a:solidFill>
                <a:srgbClr val="00B0F0"/>
              </a:solidFill>
              <a:effectLst>
                <a:outerShdw blurRad="38100" dist="38100" dir="2700000">
                  <a:srgbClr val="C0C0C0"/>
                </a:outerShdw>
              </a:effectLst>
              <a:latin typeface="Arial" panose="020B0604020202020204" pitchFamily="34" charset="0"/>
            </a:endParaRPr>
          </a:p>
          <a:p>
            <a:pPr algn="just" fontAlgn="base">
              <a:buClrTx/>
              <a:buSzTx/>
              <a:buFontTx/>
              <a:defRPr/>
            </a:pPr>
            <a:endParaRPr lang="en-US" sz="2800" i="1" dirty="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endParaRPr lang="en-US" sz="2800" i="1" dirty="0">
              <a:effectLst>
                <a:outerShdw blurRad="38100" dist="38100" dir="2700000">
                  <a:srgbClr val="C0C0C0"/>
                </a:outerShdw>
              </a:effectLst>
              <a:latin typeface="Arial" panose="020B0604020202020204" pitchFamily="34" charset="0"/>
            </a:endParaRPr>
          </a:p>
        </p:txBody>
      </p:sp>
      <p:sp>
        <p:nvSpPr>
          <p:cNvPr id="2" name="Title 1"/>
          <p:cNvSpPr>
            <a:spLocks noGrp="1"/>
          </p:cNvSpPr>
          <p:nvPr>
            <p:ph type="title"/>
          </p:nvPr>
        </p:nvSpPr>
        <p:spPr>
          <a:xfrm>
            <a:off x="838200" y="365125"/>
            <a:ext cx="10515600" cy="513715"/>
          </a:xfrm>
        </p:spPr>
        <p:txBody>
          <a:bodyPr>
            <a:normAutofit fontScale="90000"/>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22605" y="472440"/>
            <a:ext cx="11487150" cy="2122805"/>
          </a:xfrm>
          <a:prstGeom prst="rect">
            <a:avLst/>
          </a:prstGeom>
          <a:noFill/>
        </p:spPr>
        <p:txBody>
          <a:bodyPr wrap="square" rtlCol="0" anchor="t">
            <a:spAutoFit/>
          </a:bodyPr>
          <a:lstStyle/>
          <a:p>
            <a:r>
              <a:rPr lang="en-GB" altLang="en-IN" sz="3600" b="1">
                <a:solidFill>
                  <a:srgbClr val="00B0F0"/>
                </a:solidFill>
              </a:rPr>
              <a:t>4.</a:t>
            </a:r>
            <a:r>
              <a:rPr lang="en-IN" altLang="en-US" sz="3600" b="1">
                <a:solidFill>
                  <a:srgbClr val="00B0F0"/>
                </a:solidFill>
              </a:rPr>
              <a:t>11. </a:t>
            </a:r>
            <a:r>
              <a:rPr lang="en-US" sz="3600" b="1">
                <a:solidFill>
                  <a:srgbClr val="00B0F0"/>
                </a:solidFill>
              </a:rPr>
              <a:t>Depth :</a:t>
            </a:r>
            <a:r>
              <a:rPr lang="en-IN" altLang="en-US" sz="3600" b="1">
                <a:solidFill>
                  <a:srgbClr val="00B0F0"/>
                </a:solidFill>
              </a:rPr>
              <a:t> </a:t>
            </a:r>
            <a:r>
              <a:rPr lang="en-US" sz="3200"/>
              <a:t>The </a:t>
            </a:r>
            <a:r>
              <a:rPr lang="en-US" sz="3200" b="1">
                <a:solidFill>
                  <a:srgbClr val="00B0F0"/>
                </a:solidFill>
              </a:rPr>
              <a:t>depth of any node</a:t>
            </a:r>
            <a:r>
              <a:rPr lang="en-US" sz="3200"/>
              <a:t> in the tree is </a:t>
            </a:r>
            <a:r>
              <a:rPr lang="en-US" sz="3200" b="1">
                <a:solidFill>
                  <a:srgbClr val="00B0F0"/>
                </a:solidFill>
              </a:rPr>
              <a:t>the length of the path from the root node to that particular node</a:t>
            </a:r>
            <a:r>
              <a:rPr lang="en-US" sz="3200"/>
              <a:t>, </a:t>
            </a:r>
          </a:p>
          <a:p>
            <a:r>
              <a:rPr lang="en-US" sz="3200"/>
              <a:t>i.e., The </a:t>
            </a:r>
            <a:r>
              <a:rPr lang="en-US" sz="3200" b="1">
                <a:solidFill>
                  <a:srgbClr val="FF0000"/>
                </a:solidFill>
              </a:rPr>
              <a:t>number of nodes between that particular node and the root node</a:t>
            </a:r>
          </a:p>
        </p:txBody>
      </p:sp>
      <p:pic>
        <p:nvPicPr>
          <p:cNvPr id="3" name="Picture 2" descr="depth-tree-terminology"/>
          <p:cNvPicPr>
            <a:picLocks noChangeAspect="1"/>
          </p:cNvPicPr>
          <p:nvPr/>
        </p:nvPicPr>
        <p:blipFill>
          <a:blip r:embed="rId2"/>
          <a:stretch>
            <a:fillRect/>
          </a:stretch>
        </p:blipFill>
        <p:spPr>
          <a:xfrm>
            <a:off x="521970" y="2735580"/>
            <a:ext cx="11144250" cy="38569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53365" y="397510"/>
            <a:ext cx="11622405" cy="932180"/>
          </a:xfrm>
          <a:prstGeom prst="rect">
            <a:avLst/>
          </a:prstGeom>
          <a:noFill/>
        </p:spPr>
        <p:txBody>
          <a:bodyPr wrap="square" rtlCol="0" anchor="t">
            <a:noAutofit/>
          </a:bodyPr>
          <a:lstStyle/>
          <a:p>
            <a:r>
              <a:rPr lang="en-GB" altLang="en-IN" sz="3600" b="1">
                <a:solidFill>
                  <a:srgbClr val="FF0000"/>
                </a:solidFill>
              </a:rPr>
              <a:t>4.</a:t>
            </a:r>
            <a:r>
              <a:rPr lang="en-IN" altLang="en-US" sz="3600" b="1">
                <a:solidFill>
                  <a:srgbClr val="FF0000"/>
                </a:solidFill>
              </a:rPr>
              <a:t>12. </a:t>
            </a:r>
            <a:r>
              <a:rPr lang="en-US" sz="3600" b="1">
                <a:solidFill>
                  <a:srgbClr val="FF0000"/>
                </a:solidFill>
              </a:rPr>
              <a:t>Height :</a:t>
            </a:r>
            <a:r>
              <a:rPr lang="en-IN" altLang="en-US" sz="3600" b="1">
                <a:solidFill>
                  <a:srgbClr val="FF0000"/>
                </a:solidFill>
              </a:rPr>
              <a:t> </a:t>
            </a:r>
            <a:r>
              <a:rPr lang="en-US" sz="3200"/>
              <a:t>The </a:t>
            </a:r>
            <a:r>
              <a:rPr lang="en-US" sz="3600" b="1">
                <a:solidFill>
                  <a:srgbClr val="FF0000"/>
                </a:solidFill>
              </a:rPr>
              <a:t>height of any node</a:t>
            </a:r>
            <a:r>
              <a:rPr lang="en-US" sz="3200"/>
              <a:t> is given by</a:t>
            </a:r>
            <a:r>
              <a:rPr lang="en-US" sz="3600" b="1">
                <a:solidFill>
                  <a:srgbClr val="FF0000"/>
                </a:solidFill>
              </a:rPr>
              <a:t> the maximum number of edges from the leaf node to that particular node</a:t>
            </a:r>
          </a:p>
        </p:txBody>
      </p:sp>
      <p:pic>
        <p:nvPicPr>
          <p:cNvPr id="3" name="Picture 2" descr="height-tree-terminology"/>
          <p:cNvPicPr>
            <a:picLocks noChangeAspect="1"/>
          </p:cNvPicPr>
          <p:nvPr/>
        </p:nvPicPr>
        <p:blipFill>
          <a:blip r:embed="rId2"/>
          <a:stretch>
            <a:fillRect/>
          </a:stretch>
        </p:blipFill>
        <p:spPr>
          <a:xfrm>
            <a:off x="252730" y="1521460"/>
            <a:ext cx="11362055" cy="50368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643890" y="1409700"/>
            <a:ext cx="10927080" cy="4650105"/>
          </a:xfrm>
          <a:prstGeom prst="rect">
            <a:avLst/>
          </a:prstGeom>
          <a:noFill/>
          <a:ln w="9525">
            <a:noFill/>
          </a:ln>
        </p:spPr>
      </p:pic>
      <p:sp>
        <p:nvSpPr>
          <p:cNvPr id="2" name="Text Box 1"/>
          <p:cNvSpPr txBox="1"/>
          <p:nvPr/>
        </p:nvSpPr>
        <p:spPr>
          <a:xfrm>
            <a:off x="508000" y="228600"/>
            <a:ext cx="6616065" cy="916940"/>
          </a:xfrm>
          <a:prstGeom prst="rect">
            <a:avLst/>
          </a:prstGeom>
          <a:noFill/>
        </p:spPr>
        <p:txBody>
          <a:bodyPr wrap="square" rtlCol="0" anchor="t">
            <a:noAutofit/>
          </a:bodyPr>
          <a:lstStyle/>
          <a:p>
            <a:r>
              <a:rPr lang="en-IN" altLang="en-US" sz="3600" b="1">
                <a:solidFill>
                  <a:srgbClr val="FF0000"/>
                </a:solidFill>
                <a:sym typeface="+mn-ea"/>
              </a:rPr>
              <a:t>   </a:t>
            </a:r>
            <a:r>
              <a:rPr sz="4400" b="1" i="1">
                <a:solidFill>
                  <a:srgbClr val="FF0000"/>
                </a:solidFill>
                <a:effectLst>
                  <a:outerShdw blurRad="38100" dist="38100" dir="2700000">
                    <a:srgbClr val="C0C0C0"/>
                  </a:outerShdw>
                </a:effectLst>
                <a:latin typeface="Arial" panose="020B0604020202020204" pitchFamily="34" charset="0"/>
                <a:sym typeface="+mn-ea"/>
              </a:rPr>
              <a:t>5. Types of Trees</a:t>
            </a:r>
            <a:endParaRPr sz="4400" b="1" i="1">
              <a:solidFill>
                <a:srgbClr val="FF0000"/>
              </a:solidFill>
              <a:effectLst>
                <a:outerShdw blurRad="38100" dist="38100" dir="2700000">
                  <a:srgbClr val="C0C0C0"/>
                </a:outerShdw>
              </a:effectLst>
              <a:latin typeface="Arial" panose="020B0604020202020204" pitchFamily="34" charset="0"/>
            </a:endParaRPr>
          </a:p>
          <a:p>
            <a:endParaRPr lang="en-US" sz="3600" b="1">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8140" y="323215"/>
            <a:ext cx="11393805" cy="2686050"/>
          </a:xfrm>
          <a:prstGeom prst="rect">
            <a:avLst/>
          </a:prstGeom>
          <a:noFill/>
        </p:spPr>
        <p:txBody>
          <a:bodyPr wrap="square" rtlCol="0" anchor="t">
            <a:noAutofit/>
          </a:bodyPr>
          <a:lstStyle/>
          <a:p>
            <a:r>
              <a:rPr lang="en-GB" altLang="en-US" sz="3600" b="1">
                <a:solidFill>
                  <a:srgbClr val="FF0000"/>
                </a:solidFill>
              </a:rPr>
              <a:t>5.</a:t>
            </a:r>
            <a:r>
              <a:rPr lang="en-US" sz="3600" b="1">
                <a:solidFill>
                  <a:srgbClr val="FF0000"/>
                </a:solidFill>
              </a:rPr>
              <a:t>1. Binary Tree</a:t>
            </a:r>
            <a:r>
              <a:rPr lang="en-IN" altLang="en-US" sz="3600" b="1">
                <a:solidFill>
                  <a:srgbClr val="FF0000"/>
                </a:solidFill>
              </a:rPr>
              <a:t> : A</a:t>
            </a:r>
            <a:r>
              <a:rPr lang="en-US" sz="3200"/>
              <a:t> </a:t>
            </a:r>
            <a:r>
              <a:rPr lang="en-US" sz="3600" b="1">
                <a:solidFill>
                  <a:srgbClr val="FF0000"/>
                </a:solidFill>
              </a:rPr>
              <a:t>binary Tree </a:t>
            </a:r>
            <a:r>
              <a:rPr lang="en-US" sz="3200"/>
              <a:t>is defined as a </a:t>
            </a:r>
            <a:r>
              <a:rPr lang="en-US" sz="3200" b="1">
                <a:solidFill>
                  <a:srgbClr val="00B0F0"/>
                </a:solidFill>
              </a:rPr>
              <a:t>Tree data structure</a:t>
            </a:r>
            <a:r>
              <a:rPr lang="en-US" sz="3200"/>
              <a:t> with </a:t>
            </a:r>
            <a:r>
              <a:rPr lang="en-US" sz="3200" b="1">
                <a:solidFill>
                  <a:srgbClr val="00B0F0"/>
                </a:solidFill>
              </a:rPr>
              <a:t>at most 2 children</a:t>
            </a:r>
            <a:r>
              <a:rPr lang="en-US" sz="3200"/>
              <a:t>. </a:t>
            </a:r>
          </a:p>
          <a:p>
            <a:pPr marL="457200" lvl="1" indent="457200"/>
            <a:r>
              <a:rPr lang="en-US" sz="3200"/>
              <a:t>Since </a:t>
            </a:r>
            <a:r>
              <a:rPr lang="en-US" sz="3200" b="1">
                <a:solidFill>
                  <a:srgbClr val="00B0F0"/>
                </a:solidFill>
              </a:rPr>
              <a:t>each element in a binary tree </a:t>
            </a:r>
            <a:r>
              <a:rPr lang="en-US" sz="3200"/>
              <a:t>can have </a:t>
            </a:r>
            <a:r>
              <a:rPr lang="en-US" sz="3200" b="1">
                <a:solidFill>
                  <a:srgbClr val="00B0F0"/>
                </a:solidFill>
              </a:rPr>
              <a:t>only 2 children</a:t>
            </a:r>
            <a:r>
              <a:rPr lang="en-US" sz="3200"/>
              <a:t>,</a:t>
            </a:r>
          </a:p>
          <a:p>
            <a:pPr marL="457200" lvl="1" indent="-428625"/>
            <a:r>
              <a:rPr lang="en-US" sz="3200"/>
              <a:t>we typically name them </a:t>
            </a:r>
            <a:r>
              <a:rPr lang="en-IN" altLang="en-US" sz="3200"/>
              <a:t>as </a:t>
            </a:r>
            <a:r>
              <a:rPr lang="en-US" sz="3200"/>
              <a:t>the </a:t>
            </a:r>
            <a:r>
              <a:rPr lang="en-US" sz="3600" b="1">
                <a:solidFill>
                  <a:srgbClr val="FF0000"/>
                </a:solidFill>
              </a:rPr>
              <a:t>left and right child</a:t>
            </a:r>
            <a:r>
              <a:rPr lang="en-IN" altLang="en-US" sz="3600" b="1">
                <a:solidFill>
                  <a:srgbClr val="FF0000"/>
                </a:solidFill>
              </a:rPr>
              <a:t> of a Binary</a:t>
            </a:r>
          </a:p>
          <a:p>
            <a:pPr marL="457200" lvl="1" indent="-428625"/>
            <a:r>
              <a:rPr lang="en-IN" altLang="en-US" sz="3600" b="1">
                <a:solidFill>
                  <a:srgbClr val="FF0000"/>
                </a:solidFill>
              </a:rPr>
              <a:t>tree</a:t>
            </a:r>
            <a:r>
              <a:rPr lang="en-US" sz="3600" b="1">
                <a:solidFill>
                  <a:srgbClr val="FF0000"/>
                </a:solidFill>
              </a:rPr>
              <a:t>.</a:t>
            </a:r>
            <a:endParaRPr lang="en-US" sz="3200"/>
          </a:p>
        </p:txBody>
      </p:sp>
      <p:pic>
        <p:nvPicPr>
          <p:cNvPr id="101" name="Picture 100"/>
          <p:cNvPicPr/>
          <p:nvPr/>
        </p:nvPicPr>
        <p:blipFill>
          <a:blip r:embed="rId2"/>
          <a:stretch>
            <a:fillRect/>
          </a:stretch>
        </p:blipFill>
        <p:spPr>
          <a:xfrm>
            <a:off x="2061210" y="3383280"/>
            <a:ext cx="6529070" cy="2962275"/>
          </a:xfrm>
          <a:prstGeom prst="rect">
            <a:avLst/>
          </a:prstGeom>
          <a:noFill/>
          <a:ln w="9525">
            <a:noFill/>
          </a:ln>
        </p:spPr>
      </p:pic>
      <p:sp>
        <p:nvSpPr>
          <p:cNvPr id="3" name="Text Box 2"/>
          <p:cNvSpPr txBox="1"/>
          <p:nvPr/>
        </p:nvSpPr>
        <p:spPr>
          <a:xfrm>
            <a:off x="8856345" y="3268980"/>
            <a:ext cx="2896235" cy="1350010"/>
          </a:xfrm>
          <a:prstGeom prst="rect">
            <a:avLst/>
          </a:prstGeom>
          <a:noFill/>
        </p:spPr>
        <p:txBody>
          <a:bodyPr wrap="square" rtlCol="0" anchor="t">
            <a:noAutofit/>
          </a:bodyPr>
          <a:lstStyle/>
          <a:p>
            <a:pPr algn="just"/>
            <a:r>
              <a:rPr lang="en-US" sz="2400" b="1">
                <a:solidFill>
                  <a:srgbClr val="FF0000"/>
                </a:solidFill>
              </a:rPr>
              <a:t>Since each node of this tree has only 2 children, it can be said that this tree is a Binary Tree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68300" y="3248660"/>
            <a:ext cx="11487785" cy="1753235"/>
          </a:xfrm>
          <a:prstGeom prst="rect">
            <a:avLst/>
          </a:prstGeom>
          <a:noFill/>
        </p:spPr>
        <p:txBody>
          <a:bodyPr wrap="square" rtlCol="0" anchor="t">
            <a:spAutoFit/>
          </a:bodyPr>
          <a:lstStyle/>
          <a:p>
            <a:r>
              <a:rPr lang="en-GB" altLang="en-IN" sz="3600" b="1">
                <a:solidFill>
                  <a:srgbClr val="FF0000"/>
                </a:solidFill>
              </a:rPr>
              <a:t>5.</a:t>
            </a:r>
            <a:r>
              <a:rPr lang="en-IN" altLang="en-US" sz="3600" b="1">
                <a:solidFill>
                  <a:srgbClr val="FF0000"/>
                </a:solidFill>
              </a:rPr>
              <a:t>1.</a:t>
            </a:r>
            <a:r>
              <a:rPr lang="en-GB" altLang="en-IN" sz="3600" b="1">
                <a:solidFill>
                  <a:srgbClr val="FF0000"/>
                </a:solidFill>
              </a:rPr>
              <a:t>1</a:t>
            </a:r>
            <a:r>
              <a:rPr lang="en-IN" altLang="en-US" sz="3600" b="1">
                <a:solidFill>
                  <a:srgbClr val="FF0000"/>
                </a:solidFill>
              </a:rPr>
              <a:t> </a:t>
            </a:r>
            <a:r>
              <a:rPr lang="en-US" sz="3600" b="1">
                <a:solidFill>
                  <a:srgbClr val="FF0000"/>
                </a:solidFill>
              </a:rPr>
              <a:t>Full Binary Tree</a:t>
            </a:r>
            <a:r>
              <a:rPr lang="en-IN" altLang="en-US" sz="3600" b="1">
                <a:solidFill>
                  <a:srgbClr val="FF0000"/>
                </a:solidFill>
              </a:rPr>
              <a:t> : </a:t>
            </a:r>
            <a:r>
              <a:rPr lang="en-US" sz="3200"/>
              <a:t>In a </a:t>
            </a:r>
            <a:r>
              <a:rPr lang="en-US" sz="3600" b="1">
                <a:solidFill>
                  <a:srgbClr val="FF0000"/>
                </a:solidFill>
              </a:rPr>
              <a:t>full binary tree</a:t>
            </a:r>
            <a:r>
              <a:rPr lang="en-US" sz="3200"/>
              <a:t>, </a:t>
            </a:r>
            <a:r>
              <a:rPr lang="en-US" sz="3200" b="1">
                <a:solidFill>
                  <a:srgbClr val="00B0F0"/>
                </a:solidFill>
              </a:rPr>
              <a:t>every node has either 0 or two children</a:t>
            </a:r>
            <a:r>
              <a:rPr lang="en-US" sz="3200"/>
              <a:t>. It is also referred to as a </a:t>
            </a:r>
            <a:r>
              <a:rPr lang="en-US" sz="3600" b="1">
                <a:solidFill>
                  <a:srgbClr val="FF0000"/>
                </a:solidFill>
              </a:rPr>
              <a:t>strict binary tree. </a:t>
            </a:r>
            <a:endParaRPr lang="en-US" sz="3200"/>
          </a:p>
        </p:txBody>
      </p:sp>
      <p:pic>
        <p:nvPicPr>
          <p:cNvPr id="3" name="Picture 2" descr="the-full-binary-tree"/>
          <p:cNvPicPr>
            <a:picLocks noChangeAspect="1"/>
          </p:cNvPicPr>
          <p:nvPr/>
        </p:nvPicPr>
        <p:blipFill>
          <a:blip r:embed="rId2"/>
          <a:stretch>
            <a:fillRect/>
          </a:stretch>
        </p:blipFill>
        <p:spPr>
          <a:xfrm>
            <a:off x="2715260" y="4623435"/>
            <a:ext cx="5786755" cy="1859280"/>
          </a:xfrm>
          <a:prstGeom prst="rect">
            <a:avLst/>
          </a:prstGeom>
        </p:spPr>
      </p:pic>
      <p:sp>
        <p:nvSpPr>
          <p:cNvPr id="4" name="Text Box 3"/>
          <p:cNvSpPr txBox="1"/>
          <p:nvPr/>
        </p:nvSpPr>
        <p:spPr>
          <a:xfrm>
            <a:off x="495300" y="297180"/>
            <a:ext cx="11487785" cy="3014980"/>
          </a:xfrm>
          <a:prstGeom prst="rect">
            <a:avLst/>
          </a:prstGeom>
          <a:noFill/>
        </p:spPr>
        <p:txBody>
          <a:bodyPr wrap="square" rtlCol="0" anchor="t">
            <a:noAutofit/>
          </a:bodyPr>
          <a:lstStyle/>
          <a:p>
            <a:r>
              <a:rPr lang="en-GB" altLang="en-US" sz="3600">
                <a:solidFill>
                  <a:schemeClr val="tx1"/>
                </a:solidFill>
              </a:rPr>
              <a:t>There are </a:t>
            </a:r>
            <a:r>
              <a:rPr lang="en-GB" altLang="en-US" sz="3600" b="1">
                <a:solidFill>
                  <a:srgbClr val="00B0F0"/>
                </a:solidFill>
              </a:rPr>
              <a:t>Four types</a:t>
            </a:r>
            <a:r>
              <a:rPr lang="en-GB" altLang="en-US" sz="3600">
                <a:solidFill>
                  <a:schemeClr val="tx1"/>
                </a:solidFill>
              </a:rPr>
              <a:t> of </a:t>
            </a:r>
            <a:r>
              <a:rPr lang="en-US" sz="3600" b="1">
                <a:solidFill>
                  <a:srgbClr val="FF0000"/>
                </a:solidFill>
              </a:rPr>
              <a:t> Binary Tree</a:t>
            </a:r>
            <a:r>
              <a:rPr lang="en-GB" altLang="en-US" sz="3600" b="1">
                <a:solidFill>
                  <a:srgbClr val="FF0000"/>
                </a:solidFill>
              </a:rPr>
              <a:t>s</a:t>
            </a:r>
            <a:r>
              <a:rPr lang="en-IN" altLang="en-US" sz="3600" b="1">
                <a:solidFill>
                  <a:srgbClr val="FF0000"/>
                </a:solidFill>
              </a:rPr>
              <a:t> </a:t>
            </a:r>
          </a:p>
          <a:p>
            <a:r>
              <a:rPr lang="en-IN" altLang="en-US" sz="3600" b="1">
                <a:solidFill>
                  <a:srgbClr val="FF0000"/>
                </a:solidFill>
              </a:rPr>
              <a:t> </a:t>
            </a:r>
            <a:r>
              <a:rPr lang="en-GB" altLang="en-IN" sz="3600" b="1">
                <a:solidFill>
                  <a:srgbClr val="FF0000"/>
                </a:solidFill>
              </a:rPr>
              <a:t>        5.</a:t>
            </a:r>
            <a:r>
              <a:rPr lang="en-GB" altLang="en-US" sz="3200"/>
              <a:t>1.1.</a:t>
            </a:r>
            <a:r>
              <a:rPr lang="en-US" sz="3200"/>
              <a:t> </a:t>
            </a:r>
            <a:r>
              <a:rPr lang="en-GB" altLang="en-US" sz="3600" b="1">
                <a:solidFill>
                  <a:srgbClr val="00B0F0"/>
                </a:solidFill>
              </a:rPr>
              <a:t>Full</a:t>
            </a:r>
            <a:r>
              <a:rPr lang="en-GB" altLang="en-US" sz="3200"/>
              <a:t> </a:t>
            </a:r>
            <a:r>
              <a:rPr lang="en-US" sz="3600" b="1">
                <a:solidFill>
                  <a:srgbClr val="FF0000"/>
                </a:solidFill>
              </a:rPr>
              <a:t>Binary tree</a:t>
            </a:r>
          </a:p>
          <a:p>
            <a:r>
              <a:rPr lang="en-GB" altLang="en-US" sz="3200"/>
              <a:t>          5.1.2. </a:t>
            </a:r>
            <a:r>
              <a:rPr lang="en-GB" altLang="en-US" sz="3600" b="1">
                <a:solidFill>
                  <a:srgbClr val="00B0F0"/>
                </a:solidFill>
              </a:rPr>
              <a:t>Perfect</a:t>
            </a:r>
            <a:r>
              <a:rPr lang="en-GB" altLang="en-US" sz="3200"/>
              <a:t> </a:t>
            </a:r>
            <a:r>
              <a:rPr lang="en-US" sz="3600" b="1">
                <a:solidFill>
                  <a:srgbClr val="FF0000"/>
                </a:solidFill>
              </a:rPr>
              <a:t>Binary Tree</a:t>
            </a:r>
            <a:endParaRPr lang="en-GB" altLang="en-US" sz="3200"/>
          </a:p>
          <a:p>
            <a:r>
              <a:rPr lang="en-GB" altLang="en-US" sz="3200"/>
              <a:t>          5.1.3. </a:t>
            </a:r>
            <a:r>
              <a:rPr lang="en-GB" altLang="en-US" sz="3600" b="1">
                <a:solidFill>
                  <a:srgbClr val="00B0F0"/>
                </a:solidFill>
              </a:rPr>
              <a:t>Complete</a:t>
            </a:r>
            <a:r>
              <a:rPr lang="en-GB" altLang="en-US" sz="3200"/>
              <a:t> </a:t>
            </a:r>
            <a:r>
              <a:rPr lang="en-US" sz="3600" b="1">
                <a:solidFill>
                  <a:srgbClr val="FF0000"/>
                </a:solidFill>
              </a:rPr>
              <a:t>Binary Tr</a:t>
            </a:r>
            <a:r>
              <a:rPr lang="en-GB" altLang="en-US" sz="3600" b="1">
                <a:solidFill>
                  <a:srgbClr val="FF0000"/>
                </a:solidFill>
              </a:rPr>
              <a:t>ee</a:t>
            </a:r>
            <a:endParaRPr lang="en-GB" altLang="en-US" sz="3200"/>
          </a:p>
          <a:p>
            <a:pPr marL="457200" lvl="1" indent="457200"/>
            <a:r>
              <a:rPr lang="en-GB" altLang="en-US" sz="3200"/>
              <a:t>5.1.4. </a:t>
            </a:r>
            <a:r>
              <a:rPr lang="en-GB" altLang="en-US" sz="3600" b="1">
                <a:solidFill>
                  <a:srgbClr val="00B0F0"/>
                </a:solidFill>
              </a:rPr>
              <a:t>Binary Search</a:t>
            </a:r>
            <a:r>
              <a:rPr lang="en-GB" altLang="en-US" sz="3200"/>
              <a:t> </a:t>
            </a:r>
            <a:r>
              <a:rPr lang="en-US" sz="3600" b="1">
                <a:solidFill>
                  <a:srgbClr val="FF0000"/>
                </a:solidFill>
              </a:rPr>
              <a:t>Tree</a:t>
            </a:r>
            <a:endParaRPr lang="en-GB" altLang="en-US" sz="3200"/>
          </a:p>
          <a:p>
            <a:endParaRPr lang="en-GB" altLang="en-US" sz="3200"/>
          </a:p>
        </p:txBody>
      </p:sp>
      <p:sp>
        <p:nvSpPr>
          <p:cNvPr id="5" name="Text Box 4"/>
          <p:cNvSpPr txBox="1"/>
          <p:nvPr/>
        </p:nvSpPr>
        <p:spPr>
          <a:xfrm>
            <a:off x="3048000" y="3106420"/>
            <a:ext cx="6096000" cy="645160"/>
          </a:xfrm>
          <a:prstGeom prst="rect">
            <a:avLst/>
          </a:prstGeom>
          <a:noFill/>
        </p:spPr>
        <p:txBody>
          <a:bodyPr wrap="square" rtlCol="0">
            <a:spAutoFit/>
          </a:bodyPr>
          <a:lstStyle/>
          <a:p>
            <a:endParaRPr lang="en-US" sz="3600" b="1">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26390" y="292735"/>
            <a:ext cx="11456670" cy="2306955"/>
          </a:xfrm>
          <a:prstGeom prst="rect">
            <a:avLst/>
          </a:prstGeom>
          <a:noFill/>
        </p:spPr>
        <p:txBody>
          <a:bodyPr wrap="square" rtlCol="0" anchor="t">
            <a:spAutoFit/>
          </a:bodyPr>
          <a:lstStyle/>
          <a:p>
            <a:r>
              <a:rPr lang="en-GB" altLang="en-IN" sz="3600" b="1">
                <a:solidFill>
                  <a:srgbClr val="00B0F0"/>
                </a:solidFill>
              </a:rPr>
              <a:t>5.1.</a:t>
            </a:r>
            <a:r>
              <a:rPr lang="en-IN" altLang="en-US" sz="3600" b="1">
                <a:solidFill>
                  <a:srgbClr val="00B0F0"/>
                </a:solidFill>
              </a:rPr>
              <a:t>2. </a:t>
            </a:r>
            <a:r>
              <a:rPr lang="en-US" sz="3600" b="1">
                <a:solidFill>
                  <a:srgbClr val="00B0F0"/>
                </a:solidFill>
              </a:rPr>
              <a:t>Perfect Binary Tree</a:t>
            </a:r>
            <a:r>
              <a:rPr lang="en-IN" altLang="en-US" sz="3600" b="1">
                <a:solidFill>
                  <a:srgbClr val="00B0F0"/>
                </a:solidFill>
              </a:rPr>
              <a:t> : </a:t>
            </a:r>
            <a:r>
              <a:rPr lang="en-US" sz="3200"/>
              <a:t>As the name suggests, </a:t>
            </a:r>
            <a:r>
              <a:rPr lang="en-US" sz="3600" b="1">
                <a:solidFill>
                  <a:srgbClr val="00B0F0"/>
                </a:solidFill>
              </a:rPr>
              <a:t>a perfect binary tree is one</a:t>
            </a:r>
            <a:r>
              <a:rPr lang="en-US" sz="3200"/>
              <a:t> in which </a:t>
            </a:r>
            <a:r>
              <a:rPr lang="en-US" sz="3600" b="1">
                <a:solidFill>
                  <a:srgbClr val="00B0F0"/>
                </a:solidFill>
              </a:rPr>
              <a:t>all the nodes(internal nodes) have </a:t>
            </a:r>
            <a:r>
              <a:rPr lang="en-US" sz="3600" b="1">
                <a:solidFill>
                  <a:srgbClr val="FF0000"/>
                </a:solidFill>
              </a:rPr>
              <a:t>two children</a:t>
            </a:r>
            <a:r>
              <a:rPr lang="en-US" sz="3600" b="1">
                <a:solidFill>
                  <a:srgbClr val="00B0F0"/>
                </a:solidFill>
              </a:rPr>
              <a:t> and </a:t>
            </a:r>
            <a:r>
              <a:rPr lang="en-US" sz="3600" b="1">
                <a:solidFill>
                  <a:srgbClr val="FF0000"/>
                </a:solidFill>
              </a:rPr>
              <a:t>all the leaf nodes are at the same level</a:t>
            </a:r>
            <a:r>
              <a:rPr lang="en-US" sz="3600" b="1">
                <a:solidFill>
                  <a:srgbClr val="00B0F0"/>
                </a:solidFill>
              </a:rPr>
              <a:t>. </a:t>
            </a:r>
          </a:p>
        </p:txBody>
      </p:sp>
      <p:pic>
        <p:nvPicPr>
          <p:cNvPr id="3" name="Picture 2" descr="perfect-binary-tree"/>
          <p:cNvPicPr>
            <a:picLocks noChangeAspect="1"/>
          </p:cNvPicPr>
          <p:nvPr/>
        </p:nvPicPr>
        <p:blipFill>
          <a:blip r:embed="rId2"/>
          <a:stretch>
            <a:fillRect/>
          </a:stretch>
        </p:blipFill>
        <p:spPr>
          <a:xfrm>
            <a:off x="1209675" y="2289175"/>
            <a:ext cx="10049510" cy="39865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86435" y="333375"/>
            <a:ext cx="10915015" cy="1630045"/>
          </a:xfrm>
          <a:prstGeom prst="rect">
            <a:avLst/>
          </a:prstGeom>
          <a:noFill/>
        </p:spPr>
        <p:txBody>
          <a:bodyPr wrap="square" rtlCol="0" anchor="t">
            <a:spAutoFit/>
          </a:bodyPr>
          <a:lstStyle/>
          <a:p>
            <a:r>
              <a:rPr lang="en-GB" altLang="en-IN" sz="3600" b="1">
                <a:solidFill>
                  <a:srgbClr val="FF0000"/>
                </a:solidFill>
              </a:rPr>
              <a:t>5.1.</a:t>
            </a:r>
            <a:r>
              <a:rPr lang="en-IN" altLang="en-US" sz="3600" b="1">
                <a:solidFill>
                  <a:srgbClr val="FF0000"/>
                </a:solidFill>
              </a:rPr>
              <a:t>3. Complete Binary Tree : </a:t>
            </a:r>
            <a:r>
              <a:rPr lang="en-IN" altLang="en-US" sz="3200"/>
              <a:t>I</a:t>
            </a:r>
            <a:r>
              <a:rPr lang="en-US" sz="3200"/>
              <a:t>n a </a:t>
            </a:r>
            <a:r>
              <a:rPr lang="en-IN" altLang="en-US" sz="3600" b="1">
                <a:solidFill>
                  <a:srgbClr val="FF0000"/>
                </a:solidFill>
              </a:rPr>
              <a:t>complete binary tree</a:t>
            </a:r>
            <a:r>
              <a:rPr lang="en-US" sz="3200"/>
              <a:t>, all the</a:t>
            </a:r>
            <a:r>
              <a:rPr lang="en-US" sz="3200" b="1">
                <a:solidFill>
                  <a:srgbClr val="FF0000"/>
                </a:solidFill>
              </a:rPr>
              <a:t> levels except the last level</a:t>
            </a:r>
            <a:r>
              <a:rPr lang="en-GB" altLang="en-US" sz="3200" b="1">
                <a:solidFill>
                  <a:srgbClr val="FF0000"/>
                </a:solidFill>
              </a:rPr>
              <a:t> </a:t>
            </a:r>
            <a:r>
              <a:rPr lang="en-US" sz="3200"/>
              <a:t>(</a:t>
            </a:r>
            <a:r>
              <a:rPr lang="en-US" sz="3200" b="1">
                <a:solidFill>
                  <a:srgbClr val="00B0F0"/>
                </a:solidFill>
              </a:rPr>
              <a:t>that contains the leaf nodes</a:t>
            </a:r>
            <a:r>
              <a:rPr lang="en-US" sz="3200"/>
              <a:t>) should be full. </a:t>
            </a:r>
          </a:p>
        </p:txBody>
      </p:sp>
      <p:pic>
        <p:nvPicPr>
          <p:cNvPr id="3" name="Picture 2" descr="the-complete-binary-tree"/>
          <p:cNvPicPr>
            <a:picLocks noChangeAspect="1"/>
          </p:cNvPicPr>
          <p:nvPr/>
        </p:nvPicPr>
        <p:blipFill>
          <a:blip r:embed="rId2"/>
          <a:stretch>
            <a:fillRect/>
          </a:stretch>
        </p:blipFill>
        <p:spPr>
          <a:xfrm>
            <a:off x="810895" y="2199005"/>
            <a:ext cx="10052685" cy="43027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8140" y="323215"/>
            <a:ext cx="11393805" cy="2686050"/>
          </a:xfrm>
          <a:prstGeom prst="rect">
            <a:avLst/>
          </a:prstGeom>
          <a:noFill/>
        </p:spPr>
        <p:txBody>
          <a:bodyPr wrap="square" rtlCol="0" anchor="t">
            <a:noAutofit/>
          </a:bodyPr>
          <a:lstStyle/>
          <a:p>
            <a:r>
              <a:rPr lang="en-GB" altLang="en-US" sz="3600" b="1">
                <a:solidFill>
                  <a:srgbClr val="FF0000"/>
                </a:solidFill>
              </a:rPr>
              <a:t> 5.1.4. </a:t>
            </a:r>
            <a:r>
              <a:rPr lang="en-US" sz="3200" b="1">
                <a:solidFill>
                  <a:srgbClr val="FF0000"/>
                </a:solidFill>
              </a:rPr>
              <a:t>Binary</a:t>
            </a:r>
            <a:r>
              <a:rPr lang="en-IN" altLang="en-US" sz="3200" b="1">
                <a:solidFill>
                  <a:srgbClr val="FF0000"/>
                </a:solidFill>
              </a:rPr>
              <a:t> Search</a:t>
            </a:r>
            <a:r>
              <a:rPr lang="en-US" sz="3200" b="1">
                <a:solidFill>
                  <a:srgbClr val="FF0000"/>
                </a:solidFill>
              </a:rPr>
              <a:t> Tree</a:t>
            </a:r>
            <a:r>
              <a:rPr lang="en-IN" altLang="en-US" sz="3200" b="1">
                <a:solidFill>
                  <a:srgbClr val="FF0000"/>
                </a:solidFill>
              </a:rPr>
              <a:t> : A</a:t>
            </a:r>
            <a:r>
              <a:rPr lang="en-US" sz="3200"/>
              <a:t> </a:t>
            </a:r>
            <a:r>
              <a:rPr lang="en-US" sz="3200" b="1">
                <a:solidFill>
                  <a:srgbClr val="FF0000"/>
                </a:solidFill>
              </a:rPr>
              <a:t>binary</a:t>
            </a:r>
            <a:r>
              <a:rPr lang="en-IN" altLang="en-US" sz="3200" b="1">
                <a:solidFill>
                  <a:srgbClr val="FF0000"/>
                </a:solidFill>
              </a:rPr>
              <a:t> search</a:t>
            </a:r>
            <a:r>
              <a:rPr lang="en-US" sz="3200" b="1">
                <a:solidFill>
                  <a:srgbClr val="FF0000"/>
                </a:solidFill>
              </a:rPr>
              <a:t> Tree </a:t>
            </a:r>
            <a:r>
              <a:rPr lang="en-US" sz="3200"/>
              <a:t>is</a:t>
            </a:r>
            <a:r>
              <a:rPr lang="en-GB" altLang="en-US" sz="3200"/>
              <a:t> a </a:t>
            </a:r>
            <a:r>
              <a:rPr lang="en-GB" altLang="en-US" sz="3200" b="1">
                <a:solidFill>
                  <a:srgbClr val="FF0000"/>
                </a:solidFill>
                <a:sym typeface="+mn-ea"/>
              </a:rPr>
              <a:t>Special Type of Binary Tree and is</a:t>
            </a:r>
            <a:r>
              <a:rPr lang="en-US" sz="3200"/>
              <a:t> a node-based binary tree data structure that has the following properties:</a:t>
            </a:r>
          </a:p>
          <a:p>
            <a:r>
              <a:rPr lang="en-IN" altLang="en-US" sz="3200"/>
              <a:t>     1. </a:t>
            </a:r>
            <a:r>
              <a:rPr lang="en-US" sz="3200"/>
              <a:t>The </a:t>
            </a:r>
            <a:r>
              <a:rPr lang="en-US" sz="3200" b="1">
                <a:solidFill>
                  <a:srgbClr val="00B0F0"/>
                </a:solidFill>
              </a:rPr>
              <a:t>left subtree of a node </a:t>
            </a:r>
            <a:r>
              <a:rPr lang="en-US" sz="3200"/>
              <a:t>contains only nodes with</a:t>
            </a:r>
            <a:r>
              <a:rPr lang="en-US" sz="3200" b="1">
                <a:solidFill>
                  <a:srgbClr val="FF0000"/>
                </a:solidFill>
              </a:rPr>
              <a:t> keys </a:t>
            </a:r>
            <a:r>
              <a:rPr lang="en-IN" altLang="en-US" sz="3200" b="1">
                <a:solidFill>
                  <a:srgbClr val="FF0000"/>
                </a:solidFill>
              </a:rPr>
              <a:t>	</a:t>
            </a:r>
            <a:r>
              <a:rPr lang="en-US" sz="3200" b="1">
                <a:solidFill>
                  <a:srgbClr val="FF0000"/>
                </a:solidFill>
              </a:rPr>
              <a:t>lesser than the node’s key.</a:t>
            </a:r>
          </a:p>
          <a:p>
            <a:pPr algn="l">
              <a:buClrTx/>
              <a:buSzTx/>
              <a:buFontTx/>
            </a:pPr>
            <a:r>
              <a:rPr lang="en-US" sz="3200"/>
              <a:t>    </a:t>
            </a:r>
            <a:r>
              <a:rPr lang="en-IN" altLang="en-US" sz="3200"/>
              <a:t> 2. </a:t>
            </a:r>
            <a:r>
              <a:rPr lang="en-US" sz="3200"/>
              <a:t>The </a:t>
            </a:r>
            <a:r>
              <a:rPr lang="en-US" sz="3200" b="1">
                <a:solidFill>
                  <a:srgbClr val="00B0F0"/>
                </a:solidFill>
              </a:rPr>
              <a:t>right subtree of a node </a:t>
            </a:r>
            <a:r>
              <a:rPr lang="en-US" sz="3200"/>
              <a:t>contains only nodes </a:t>
            </a:r>
            <a:r>
              <a:rPr lang="en-US" sz="3200" b="1">
                <a:solidFill>
                  <a:srgbClr val="FF0000"/>
                </a:solidFill>
              </a:rPr>
              <a:t>with keys</a:t>
            </a:r>
            <a:r>
              <a:rPr lang="en-IN" altLang="en-US" sz="3200" b="1">
                <a:solidFill>
                  <a:srgbClr val="FF0000"/>
                </a:solidFill>
              </a:rPr>
              <a:t> 	</a:t>
            </a:r>
            <a:r>
              <a:rPr lang="en-US" sz="3200" b="1">
                <a:solidFill>
                  <a:srgbClr val="FF0000"/>
                </a:solidFill>
              </a:rPr>
              <a:t>greater than the node’s key.</a:t>
            </a:r>
          </a:p>
          <a:p>
            <a:r>
              <a:rPr lang="en-US" sz="3200"/>
              <a:t>   </a:t>
            </a:r>
            <a:r>
              <a:rPr lang="en-IN" altLang="en-US" sz="3200"/>
              <a:t> </a:t>
            </a:r>
            <a:r>
              <a:rPr lang="en-US" sz="3200"/>
              <a:t> </a:t>
            </a:r>
            <a:r>
              <a:rPr lang="en-IN" altLang="en-US" sz="3200"/>
              <a:t>3. </a:t>
            </a:r>
            <a:r>
              <a:rPr lang="en-US" sz="3200"/>
              <a:t>The </a:t>
            </a:r>
            <a:r>
              <a:rPr lang="en-US" sz="3200" b="1">
                <a:solidFill>
                  <a:srgbClr val="00B0F0"/>
                </a:solidFill>
              </a:rPr>
              <a:t>left and right subtree</a:t>
            </a:r>
            <a:r>
              <a:rPr lang="en-IN" altLang="en-US" sz="3200" b="1">
                <a:solidFill>
                  <a:srgbClr val="00B0F0"/>
                </a:solidFill>
              </a:rPr>
              <a:t>, </a:t>
            </a:r>
            <a:r>
              <a:rPr lang="en-US" sz="3200"/>
              <a:t>each must also be a </a:t>
            </a:r>
            <a:r>
              <a:rPr lang="en-US" sz="3200" b="1">
                <a:solidFill>
                  <a:srgbClr val="FF0000"/>
                </a:solidFill>
              </a:rPr>
              <a:t>binary search </a:t>
            </a:r>
            <a:r>
              <a:rPr lang="en-IN" altLang="en-US" sz="3200" b="1">
                <a:solidFill>
                  <a:srgbClr val="FF0000"/>
                </a:solidFill>
              </a:rPr>
              <a:t>	</a:t>
            </a:r>
            <a:r>
              <a:rPr lang="en-US" sz="3200" b="1">
                <a:solidFill>
                  <a:srgbClr val="FF0000"/>
                </a:solidFill>
              </a:rPr>
              <a:t>tree.</a:t>
            </a:r>
          </a:p>
          <a:p>
            <a:endParaRPr lang="en-US" sz="3200"/>
          </a:p>
          <a:p>
            <a:endParaRPr lang="en-US" sz="3200"/>
          </a:p>
        </p:txBody>
      </p:sp>
      <p:pic>
        <p:nvPicPr>
          <p:cNvPr id="5" name="Picture 4" descr="BST"/>
          <p:cNvPicPr>
            <a:picLocks noChangeAspect="1"/>
          </p:cNvPicPr>
          <p:nvPr/>
        </p:nvPicPr>
        <p:blipFill>
          <a:blip r:embed="rId2"/>
          <a:stretch>
            <a:fillRect/>
          </a:stretch>
        </p:blipFill>
        <p:spPr>
          <a:xfrm>
            <a:off x="4302760" y="4366260"/>
            <a:ext cx="2663190" cy="24295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8140" y="323215"/>
            <a:ext cx="11393805" cy="1943735"/>
          </a:xfrm>
          <a:prstGeom prst="rect">
            <a:avLst/>
          </a:prstGeom>
          <a:noFill/>
        </p:spPr>
        <p:txBody>
          <a:bodyPr wrap="square" rtlCol="0" anchor="t">
            <a:noAutofit/>
          </a:bodyPr>
          <a:lstStyle/>
          <a:p>
            <a:r>
              <a:rPr lang="en-GB" altLang="en-IN" sz="3600" b="1">
                <a:solidFill>
                  <a:srgbClr val="FF0000"/>
                </a:solidFill>
              </a:rPr>
              <a:t>5.</a:t>
            </a:r>
            <a:r>
              <a:rPr lang="en-IN" altLang="en-US" sz="3600" b="1">
                <a:solidFill>
                  <a:srgbClr val="FF0000"/>
                </a:solidFill>
              </a:rPr>
              <a:t>2</a:t>
            </a:r>
            <a:r>
              <a:rPr lang="en-US" sz="3600" b="1">
                <a:solidFill>
                  <a:srgbClr val="FF0000"/>
                </a:solidFill>
              </a:rPr>
              <a:t>. </a:t>
            </a:r>
            <a:r>
              <a:rPr lang="en-IN" altLang="en-US" sz="3600" b="1">
                <a:solidFill>
                  <a:srgbClr val="FF0000"/>
                </a:solidFill>
              </a:rPr>
              <a:t>Ternary</a:t>
            </a:r>
            <a:r>
              <a:rPr lang="en-US" sz="3600" b="1">
                <a:solidFill>
                  <a:srgbClr val="FF0000"/>
                </a:solidFill>
              </a:rPr>
              <a:t> Tree</a:t>
            </a:r>
            <a:r>
              <a:rPr lang="en-IN" altLang="en-US" sz="3600" b="1">
                <a:solidFill>
                  <a:srgbClr val="FF0000"/>
                </a:solidFill>
              </a:rPr>
              <a:t> : A</a:t>
            </a:r>
            <a:r>
              <a:rPr lang="en-US" sz="3200"/>
              <a:t> </a:t>
            </a:r>
            <a:r>
              <a:rPr lang="en-IN" altLang="en-US" sz="3200"/>
              <a:t>Ternary</a:t>
            </a:r>
            <a:r>
              <a:rPr lang="en-US" sz="3600" b="1">
                <a:solidFill>
                  <a:srgbClr val="FF0000"/>
                </a:solidFill>
              </a:rPr>
              <a:t> Tree </a:t>
            </a:r>
            <a:r>
              <a:rPr lang="en-US" sz="3200"/>
              <a:t>is a </a:t>
            </a:r>
            <a:r>
              <a:rPr lang="en-US" sz="3200" b="1">
                <a:solidFill>
                  <a:srgbClr val="00B0F0"/>
                </a:solidFill>
              </a:rPr>
              <a:t>tree data structure </a:t>
            </a:r>
            <a:r>
              <a:rPr lang="en-US" sz="3200"/>
              <a:t>in which </a:t>
            </a:r>
            <a:r>
              <a:rPr lang="en-US" sz="3200" b="1">
                <a:solidFill>
                  <a:srgbClr val="00B0F0"/>
                </a:solidFill>
              </a:rPr>
              <a:t>each node</a:t>
            </a:r>
            <a:r>
              <a:rPr lang="en-US" sz="3200"/>
              <a:t> has </a:t>
            </a:r>
            <a:r>
              <a:rPr lang="en-US" sz="3200" b="1">
                <a:solidFill>
                  <a:srgbClr val="00B0F0"/>
                </a:solidFill>
              </a:rPr>
              <a:t>at most three child nodes</a:t>
            </a:r>
            <a:r>
              <a:rPr lang="en-US" sz="3200"/>
              <a:t>, usually distinguished as </a:t>
            </a:r>
            <a:r>
              <a:rPr lang="en-US" sz="3600" b="1">
                <a:solidFill>
                  <a:srgbClr val="FF0000"/>
                </a:solidFill>
              </a:rPr>
              <a:t>“left”, “mid” and “right”.</a:t>
            </a:r>
            <a:endParaRPr lang="en-US" sz="3200"/>
          </a:p>
        </p:txBody>
      </p:sp>
      <p:sp>
        <p:nvSpPr>
          <p:cNvPr id="3" name="Text Box 2"/>
          <p:cNvSpPr txBox="1"/>
          <p:nvPr/>
        </p:nvSpPr>
        <p:spPr>
          <a:xfrm>
            <a:off x="7891780" y="2567940"/>
            <a:ext cx="3787775" cy="1350010"/>
          </a:xfrm>
          <a:prstGeom prst="rect">
            <a:avLst/>
          </a:prstGeom>
          <a:noFill/>
        </p:spPr>
        <p:txBody>
          <a:bodyPr wrap="square" rtlCol="0" anchor="t">
            <a:noAutofit/>
          </a:bodyPr>
          <a:lstStyle/>
          <a:p>
            <a:pPr algn="just"/>
            <a:r>
              <a:rPr lang="en-US" sz="2400" b="1">
                <a:solidFill>
                  <a:srgbClr val="FF0000"/>
                </a:solidFill>
              </a:rPr>
              <a:t>Since each node of this tree has only </a:t>
            </a:r>
            <a:r>
              <a:rPr lang="en-IN" altLang="en-US" sz="2400" b="1">
                <a:solidFill>
                  <a:srgbClr val="FF0000"/>
                </a:solidFill>
              </a:rPr>
              <a:t>3</a:t>
            </a:r>
            <a:r>
              <a:rPr lang="en-US" sz="2400" b="1">
                <a:solidFill>
                  <a:srgbClr val="FF0000"/>
                </a:solidFill>
              </a:rPr>
              <a:t> children, it can be said that this tree is a </a:t>
            </a:r>
            <a:r>
              <a:rPr lang="en-IN" altLang="en-US" sz="2400" b="1">
                <a:solidFill>
                  <a:srgbClr val="FF0000"/>
                </a:solidFill>
              </a:rPr>
              <a:t>Ternary</a:t>
            </a:r>
            <a:r>
              <a:rPr lang="en-US" sz="2400" b="1">
                <a:solidFill>
                  <a:srgbClr val="FF0000"/>
                </a:solidFill>
              </a:rPr>
              <a:t> Tree</a:t>
            </a:r>
          </a:p>
        </p:txBody>
      </p:sp>
      <p:pic>
        <p:nvPicPr>
          <p:cNvPr id="102" name="Picture 101"/>
          <p:cNvPicPr/>
          <p:nvPr/>
        </p:nvPicPr>
        <p:blipFill>
          <a:blip r:embed="rId2"/>
          <a:stretch>
            <a:fillRect/>
          </a:stretch>
        </p:blipFill>
        <p:spPr>
          <a:xfrm>
            <a:off x="866140" y="2510155"/>
            <a:ext cx="6842125" cy="344805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8140" y="323215"/>
            <a:ext cx="11393805" cy="1943735"/>
          </a:xfrm>
          <a:prstGeom prst="rect">
            <a:avLst/>
          </a:prstGeom>
          <a:noFill/>
        </p:spPr>
        <p:txBody>
          <a:bodyPr wrap="square" rtlCol="0" anchor="t">
            <a:noAutofit/>
          </a:bodyPr>
          <a:lstStyle/>
          <a:p>
            <a:r>
              <a:rPr lang="en-GB" altLang="en-IN" sz="3600" b="1">
                <a:solidFill>
                  <a:srgbClr val="FF0000"/>
                </a:solidFill>
              </a:rPr>
              <a:t>5.</a:t>
            </a:r>
            <a:r>
              <a:rPr lang="en-IN" altLang="en-US" sz="3600" b="1">
                <a:solidFill>
                  <a:srgbClr val="FF0000"/>
                </a:solidFill>
              </a:rPr>
              <a:t>3</a:t>
            </a:r>
            <a:r>
              <a:rPr lang="en-US" sz="3600" b="1">
                <a:solidFill>
                  <a:srgbClr val="FF0000"/>
                </a:solidFill>
              </a:rPr>
              <a:t>. </a:t>
            </a:r>
            <a:r>
              <a:rPr sz="3600" b="1">
                <a:solidFill>
                  <a:srgbClr val="FF0000"/>
                </a:solidFill>
              </a:rPr>
              <a:t> N-ary Tree (Generic Tree)</a:t>
            </a:r>
            <a:r>
              <a:rPr lang="en-IN" altLang="en-US" sz="3600" b="1">
                <a:solidFill>
                  <a:srgbClr val="FF0000"/>
                </a:solidFill>
              </a:rPr>
              <a:t>: A</a:t>
            </a:r>
            <a:r>
              <a:rPr lang="en-US" sz="3200"/>
              <a:t> </a:t>
            </a:r>
            <a:r>
              <a:rPr sz="3600" b="1">
                <a:solidFill>
                  <a:srgbClr val="FF0000"/>
                </a:solidFill>
              </a:rPr>
              <a:t>Generic trees</a:t>
            </a:r>
            <a:r>
              <a:rPr lang="en-IN" altLang="en-US" sz="3200"/>
              <a:t> are a </a:t>
            </a:r>
            <a:r>
              <a:rPr lang="en-IN" altLang="en-US" sz="3200" b="1">
                <a:solidFill>
                  <a:srgbClr val="00B0F0"/>
                </a:solidFill>
              </a:rPr>
              <a:t>collection of nodes </a:t>
            </a:r>
            <a:r>
              <a:rPr lang="en-IN" altLang="en-US" sz="3200"/>
              <a:t>where </a:t>
            </a:r>
            <a:r>
              <a:rPr lang="en-IN" altLang="en-US" sz="3200" b="1">
                <a:solidFill>
                  <a:srgbClr val="00B0F0"/>
                </a:solidFill>
              </a:rPr>
              <a:t>each node is a data structure</a:t>
            </a:r>
            <a:r>
              <a:rPr lang="en-IN" altLang="en-US" sz="3200"/>
              <a:t> that consists of </a:t>
            </a:r>
            <a:r>
              <a:rPr lang="en-IN" altLang="en-US" sz="3200" b="1">
                <a:solidFill>
                  <a:srgbClr val="00B0F0"/>
                </a:solidFill>
              </a:rPr>
              <a:t>records and a list of references to its children</a:t>
            </a:r>
            <a:r>
              <a:rPr lang="en-IN" altLang="en-US" sz="3200"/>
              <a:t>(duplicate references are not allowed).</a:t>
            </a:r>
            <a:r>
              <a:rPr lang="en-US"/>
              <a:t> </a:t>
            </a:r>
            <a:r>
              <a:rPr lang="en-IN" altLang="en-US" sz="3200"/>
              <a:t>The </a:t>
            </a:r>
            <a:r>
              <a:rPr sz="3600" b="1">
                <a:solidFill>
                  <a:srgbClr val="FF0000"/>
                </a:solidFill>
              </a:rPr>
              <a:t>Generic trees</a:t>
            </a:r>
            <a:r>
              <a:rPr lang="en-IN" altLang="en-US" sz="3200"/>
              <a:t> are the </a:t>
            </a:r>
            <a:r>
              <a:rPr lang="en-IN" altLang="en-US" sz="3200" b="1">
                <a:solidFill>
                  <a:srgbClr val="00B0F0"/>
                </a:solidFill>
              </a:rPr>
              <a:t>N-ary trees</a:t>
            </a:r>
            <a:r>
              <a:rPr lang="en-IN" altLang="en-US" sz="3200"/>
              <a:t> which have the following properties: </a:t>
            </a:r>
          </a:p>
          <a:p>
            <a:endParaRPr lang="en-US"/>
          </a:p>
          <a:p>
            <a:pPr algn="l">
              <a:buClrTx/>
              <a:buSzTx/>
              <a:buFontTx/>
            </a:pPr>
            <a:r>
              <a:rPr lang="en-US"/>
              <a:t>      </a:t>
            </a:r>
            <a:r>
              <a:rPr lang="en-IN" altLang="en-US" sz="3200"/>
              <a:t>1. </a:t>
            </a:r>
            <a:r>
              <a:rPr lang="en-IN" altLang="en-US" sz="3200" b="1">
                <a:solidFill>
                  <a:srgbClr val="00B0F0"/>
                </a:solidFill>
              </a:rPr>
              <a:t>Many children</a:t>
            </a:r>
            <a:r>
              <a:rPr lang="en-IN" altLang="en-US" sz="3200"/>
              <a:t> at every node.</a:t>
            </a:r>
          </a:p>
          <a:p>
            <a:pPr algn="l">
              <a:buClrTx/>
              <a:buSzTx/>
              <a:buFontTx/>
            </a:pPr>
            <a:r>
              <a:rPr lang="en-IN" altLang="en-US" sz="3200"/>
              <a:t>   2. The </a:t>
            </a:r>
            <a:r>
              <a:rPr lang="en-IN" altLang="en-US" sz="3200" b="1">
                <a:solidFill>
                  <a:srgbClr val="00B0F0"/>
                </a:solidFill>
              </a:rPr>
              <a:t>number of nodes</a:t>
            </a:r>
            <a:r>
              <a:rPr lang="en-IN" altLang="en-US" sz="3200"/>
              <a:t> for </a:t>
            </a:r>
            <a:r>
              <a:rPr lang="en-IN" altLang="en-US" sz="3200" b="1">
                <a:solidFill>
                  <a:srgbClr val="00B0F0"/>
                </a:solidFill>
              </a:rPr>
              <a:t>each node</a:t>
            </a:r>
            <a:r>
              <a:rPr lang="en-IN" altLang="en-US" sz="3200"/>
              <a:t> </a:t>
            </a:r>
          </a:p>
          <a:p>
            <a:pPr algn="l">
              <a:buClrTx/>
              <a:buSzTx/>
              <a:buFontTx/>
            </a:pPr>
            <a:r>
              <a:rPr lang="en-IN" altLang="en-US" sz="3200"/>
              <a:t>       is </a:t>
            </a:r>
            <a:r>
              <a:rPr sz="3600" b="1">
                <a:solidFill>
                  <a:srgbClr val="FF0000"/>
                </a:solidFill>
              </a:rPr>
              <a:t>not known in advance.</a:t>
            </a:r>
            <a:endParaRPr lang="en-US"/>
          </a:p>
        </p:txBody>
      </p:sp>
      <p:pic>
        <p:nvPicPr>
          <p:cNvPr id="103" name="Picture 102"/>
          <p:cNvPicPr/>
          <p:nvPr/>
        </p:nvPicPr>
        <p:blipFill>
          <a:blip r:embed="rId2"/>
          <a:stretch>
            <a:fillRect/>
          </a:stretch>
        </p:blipFill>
        <p:spPr>
          <a:xfrm>
            <a:off x="7204075" y="3248025"/>
            <a:ext cx="4657725" cy="338328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 y="135255"/>
            <a:ext cx="11389360" cy="663575"/>
          </a:xfrm>
        </p:spPr>
        <p:txBody>
          <a:bodyPr>
            <a:normAutofit fontScale="90000"/>
          </a:bodyPr>
          <a:lstStyle/>
          <a:p>
            <a:br>
              <a:rPr b="1" i="1">
                <a:solidFill>
                  <a:srgbClr val="FF0000"/>
                </a:solidFill>
                <a:effectLst>
                  <a:outerShdw blurRad="38100" dist="38100" dir="2700000">
                    <a:srgbClr val="C0C0C0"/>
                  </a:outerShdw>
                </a:effectLst>
                <a:latin typeface="Arial" panose="020B0604020202020204" pitchFamily="34" charset="0"/>
                <a:ea typeface="+mn-ea"/>
                <a:cs typeface="+mn-cs"/>
                <a:sym typeface="+mn-ea"/>
              </a:rPr>
            </a:br>
            <a:r>
              <a:rPr b="1" i="1">
                <a:solidFill>
                  <a:srgbClr val="FF0000"/>
                </a:solidFill>
                <a:effectLst>
                  <a:outerShdw blurRad="38100" dist="38100" dir="2700000">
                    <a:srgbClr val="C0C0C0"/>
                  </a:outerShdw>
                </a:effectLst>
                <a:latin typeface="Arial" panose="020B0604020202020204" pitchFamily="34" charset="0"/>
                <a:ea typeface="+mn-ea"/>
                <a:cs typeface="+mn-cs"/>
                <a:sym typeface="+mn-ea"/>
              </a:rPr>
              <a:t>INTRODUCTION :</a:t>
            </a:r>
            <a:r>
              <a:rPr lang="en-IN" altLang="en-US">
                <a:solidFill>
                  <a:srgbClr val="FF0000"/>
                </a:solidFill>
                <a:sym typeface="+mn-ea"/>
              </a:rPr>
              <a:t>	</a:t>
            </a:r>
            <a:br>
              <a:rPr lang="en-IN" altLang="en-US">
                <a:solidFill>
                  <a:srgbClr val="FF0000"/>
                </a:solidFill>
                <a:sym typeface="+mn-ea"/>
              </a:rPr>
            </a:br>
            <a:endParaRPr lang="en-US"/>
          </a:p>
        </p:txBody>
      </p:sp>
      <p:sp>
        <p:nvSpPr>
          <p:cNvPr id="3" name="Text Box 2"/>
          <p:cNvSpPr txBox="1"/>
          <p:nvPr/>
        </p:nvSpPr>
        <p:spPr>
          <a:xfrm>
            <a:off x="554355" y="671830"/>
            <a:ext cx="11496675" cy="5807710"/>
          </a:xfrm>
          <a:prstGeom prst="rect">
            <a:avLst/>
          </a:prstGeom>
          <a:noFill/>
        </p:spPr>
        <p:txBody>
          <a:bodyPr wrap="square" rtlCol="0" anchor="t">
            <a:noAutofit/>
          </a:bodyPr>
          <a:lstStyle/>
          <a:p>
            <a:pPr indent="0">
              <a:buFont typeface="Arial" panose="020B0604020202020204" pitchFamily="34" charset="0"/>
              <a:buNone/>
            </a:pPr>
            <a:r>
              <a:rPr lang="en-US" sz="3200" dirty="0">
                <a:sym typeface="+mn-ea"/>
              </a:rPr>
              <a:t>There are many basic data structures that can be used to solve application problems.</a:t>
            </a:r>
            <a:r>
              <a:rPr lang="en-US" sz="2800" dirty="0">
                <a:sym typeface="+mn-ea"/>
              </a:rPr>
              <a:t> </a:t>
            </a:r>
          </a:p>
          <a:p>
            <a:pPr marL="914400" lvl="1" indent="-457200" algn="just">
              <a:buFont typeface="Wingdings" panose="05000000000000000000" charset="0"/>
              <a:buChar char="§"/>
            </a:pPr>
            <a:r>
              <a:rPr lang="en-US" sz="3200" b="1" dirty="0">
                <a:solidFill>
                  <a:srgbClr val="00B0F0"/>
                </a:solidFill>
                <a:sym typeface="+mn-ea"/>
              </a:rPr>
              <a:t>Array is a good static data structure</a:t>
            </a:r>
            <a:r>
              <a:rPr lang="en-US" sz="3200" dirty="0">
                <a:sym typeface="+mn-ea"/>
              </a:rPr>
              <a:t> that can be accessed randomly and is fairly easy to </a:t>
            </a:r>
            <a:r>
              <a:rPr lang="en-US" sz="3200" dirty="0" err="1">
                <a:sym typeface="+mn-ea"/>
              </a:rPr>
              <a:t>implement.</a:t>
            </a:r>
            <a:r>
              <a:rPr lang="en-US" sz="3200" b="1" dirty="0" err="1">
                <a:solidFill>
                  <a:srgbClr val="FF0000"/>
                </a:solidFill>
                <a:sym typeface="+mn-ea"/>
              </a:rPr>
              <a:t>One</a:t>
            </a:r>
            <a:r>
              <a:rPr lang="en-US" sz="3200" b="1" dirty="0">
                <a:solidFill>
                  <a:srgbClr val="FF0000"/>
                </a:solidFill>
                <a:sym typeface="+mn-ea"/>
              </a:rPr>
              <a:t> drawback </a:t>
            </a:r>
            <a:r>
              <a:rPr lang="en-US" sz="3200" dirty="0">
                <a:sym typeface="+mn-ea"/>
              </a:rPr>
              <a:t>of</a:t>
            </a:r>
            <a:r>
              <a:rPr lang="en-IN" altLang="en-US" sz="3200" dirty="0">
                <a:sym typeface="+mn-ea"/>
              </a:rPr>
              <a:t> Array is size is  fixed during the execution.</a:t>
            </a:r>
            <a:endParaRPr lang="en-US" sz="3200" dirty="0">
              <a:sym typeface="+mn-ea"/>
            </a:endParaRPr>
          </a:p>
          <a:p>
            <a:pPr marL="914400" lvl="1" indent="-457200" algn="just">
              <a:buFont typeface="Wingdings" panose="05000000000000000000" charset="0"/>
              <a:buChar char="§"/>
            </a:pPr>
            <a:r>
              <a:rPr lang="en-US" sz="3200" b="1" dirty="0">
                <a:solidFill>
                  <a:srgbClr val="00B0F0"/>
                </a:solidFill>
                <a:sym typeface="+mn-ea"/>
              </a:rPr>
              <a:t>Linked Lists</a:t>
            </a:r>
            <a:r>
              <a:rPr lang="en-US" sz="3200" dirty="0">
                <a:sym typeface="+mn-ea"/>
              </a:rPr>
              <a:t> on the other hand is dynamic and is ideal for application that requires </a:t>
            </a:r>
            <a:r>
              <a:rPr lang="en-US" sz="3200" b="1" dirty="0">
                <a:solidFill>
                  <a:srgbClr val="FF0000"/>
                </a:solidFill>
                <a:sym typeface="+mn-ea"/>
              </a:rPr>
              <a:t>frequent operations such as add, delete, and update.</a:t>
            </a:r>
            <a:r>
              <a:rPr lang="en-IN" altLang="en-US" sz="3200" b="1" dirty="0">
                <a:solidFill>
                  <a:srgbClr val="FF0000"/>
                </a:solidFill>
                <a:sym typeface="+mn-ea"/>
              </a:rPr>
              <a:t> </a:t>
            </a:r>
            <a:r>
              <a:rPr lang="en-US" sz="3200" b="1" dirty="0">
                <a:solidFill>
                  <a:srgbClr val="FF0000"/>
                </a:solidFill>
                <a:sym typeface="+mn-ea"/>
              </a:rPr>
              <a:t>One drawback </a:t>
            </a:r>
            <a:r>
              <a:rPr lang="en-US" sz="3200" dirty="0">
                <a:sym typeface="+mn-ea"/>
              </a:rPr>
              <a:t>of linked list is that</a:t>
            </a:r>
            <a:r>
              <a:rPr lang="en-US" sz="3200" b="1" dirty="0">
                <a:solidFill>
                  <a:srgbClr val="FF0000"/>
                </a:solidFill>
                <a:sym typeface="+mn-ea"/>
              </a:rPr>
              <a:t> </a:t>
            </a:r>
            <a:r>
              <a:rPr lang="en-US" sz="3200" b="1" dirty="0">
                <a:solidFill>
                  <a:srgbClr val="00B0F0"/>
                </a:solidFill>
                <a:sym typeface="+mn-ea"/>
              </a:rPr>
              <a:t>data access is sequential.</a:t>
            </a:r>
          </a:p>
          <a:p>
            <a:pPr marL="914400" lvl="1" indent="-457200" algn="just">
              <a:buFont typeface="Wingdings" panose="05000000000000000000" charset="0"/>
              <a:buChar char="§"/>
            </a:pPr>
            <a:r>
              <a:rPr lang="en-US" sz="3200" dirty="0">
                <a:sym typeface="+mn-ea"/>
              </a:rPr>
              <a:t>Then there are other </a:t>
            </a:r>
            <a:r>
              <a:rPr lang="en-US" sz="3200" b="1" dirty="0">
                <a:solidFill>
                  <a:srgbClr val="00B0F0"/>
                </a:solidFill>
                <a:sym typeface="+mn-ea"/>
              </a:rPr>
              <a:t>specialized data structures like, stacks and queues</a:t>
            </a:r>
            <a:r>
              <a:rPr lang="en-US" sz="3200" dirty="0">
                <a:sym typeface="+mn-ea"/>
              </a:rPr>
              <a:t> that allows us to solve </a:t>
            </a:r>
            <a:r>
              <a:rPr lang="en-IN" altLang="en-US" sz="3200" dirty="0">
                <a:sym typeface="+mn-ea"/>
              </a:rPr>
              <a:t>many </a:t>
            </a:r>
            <a:r>
              <a:rPr lang="en-US" sz="3200" dirty="0">
                <a:sym typeface="+mn-ea"/>
              </a:rPr>
              <a:t>complicated problems using these restricted data structures. </a:t>
            </a:r>
          </a:p>
        </p:txBody>
      </p:sp>
      <p:sp>
        <p:nvSpPr>
          <p:cNvPr id="4" name="Text Box 3"/>
          <p:cNvSpPr txBox="1"/>
          <p:nvPr/>
        </p:nvSpPr>
        <p:spPr>
          <a:xfrm>
            <a:off x="7771765" y="2799080"/>
            <a:ext cx="4064000" cy="368300"/>
          </a:xfrm>
          <a:prstGeom prst="rect">
            <a:avLst/>
          </a:prstGeom>
          <a:noFill/>
        </p:spPr>
        <p:txBody>
          <a:bodyPr wrap="square" rtlCol="0">
            <a:spAutoFit/>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05155" y="603250"/>
            <a:ext cx="10471785" cy="5559425"/>
          </a:xfrm>
          <a:prstGeom prst="rect">
            <a:avLst/>
          </a:prstGeom>
          <a:noFill/>
        </p:spPr>
        <p:txBody>
          <a:bodyPr wrap="square" rtlCol="0" anchor="t">
            <a:noAutofit/>
          </a:bodyPr>
          <a:lstStyle/>
          <a:p>
            <a:pPr algn="l">
              <a:buClrTx/>
              <a:buSzTx/>
              <a:buFontTx/>
            </a:pPr>
            <a:r>
              <a:rPr lang="en-IN" sz="4400" b="1" i="1">
                <a:solidFill>
                  <a:srgbClr val="FF0000"/>
                </a:solidFill>
                <a:effectLst>
                  <a:outerShdw blurRad="38100" dist="38100" dir="2700000">
                    <a:srgbClr val="C0C0C0"/>
                  </a:outerShdw>
                </a:effectLst>
                <a:latin typeface="Arial" panose="020B0604020202020204" pitchFamily="34" charset="0"/>
              </a:rPr>
              <a:t>6. </a:t>
            </a:r>
            <a:r>
              <a:rPr sz="4400" b="1" i="1">
                <a:solidFill>
                  <a:srgbClr val="FF0000"/>
                </a:solidFill>
                <a:effectLst>
                  <a:outerShdw blurRad="38100" dist="38100" dir="2700000">
                    <a:srgbClr val="C0C0C0"/>
                  </a:outerShdw>
                </a:effectLst>
                <a:latin typeface="Arial" panose="020B0604020202020204" pitchFamily="34" charset="0"/>
              </a:rPr>
              <a:t>Representation of Binary Tree in C</a:t>
            </a:r>
          </a:p>
          <a:p>
            <a:endParaRPr lang="en-US"/>
          </a:p>
          <a:p>
            <a:r>
              <a:rPr lang="en-IN" altLang="en-US" sz="3200"/>
              <a:t>  	</a:t>
            </a:r>
            <a:r>
              <a:rPr lang="en-US" sz="3200"/>
              <a:t>A </a:t>
            </a:r>
            <a:r>
              <a:rPr lang="en-US" sz="3200" b="1">
                <a:solidFill>
                  <a:srgbClr val="FF0000"/>
                </a:solidFill>
              </a:rPr>
              <a:t>binary tree </a:t>
            </a:r>
            <a:r>
              <a:rPr lang="en-US" sz="3200"/>
              <a:t>can be represented using a</a:t>
            </a:r>
            <a:r>
              <a:rPr lang="en-US" sz="3200" b="1">
                <a:solidFill>
                  <a:srgbClr val="FF0000"/>
                </a:solidFill>
              </a:rPr>
              <a:t> linked list and also using an array</a:t>
            </a:r>
            <a:r>
              <a:rPr lang="en-US" sz="3200"/>
              <a:t>. </a:t>
            </a:r>
          </a:p>
          <a:p>
            <a:r>
              <a:rPr lang="en-US" sz="3200"/>
              <a:t> </a:t>
            </a:r>
            <a:r>
              <a:rPr lang="en-IN" altLang="en-US" sz="3200"/>
              <a:t>       </a:t>
            </a:r>
            <a:r>
              <a:rPr lang="en-US" sz="3200"/>
              <a:t>Representation of this tree, using both(array and linked list) is explained below.</a:t>
            </a:r>
          </a:p>
          <a:p>
            <a:endParaRPr lang="en-US"/>
          </a:p>
          <a:p>
            <a:endParaRPr lang="en-US"/>
          </a:p>
        </p:txBody>
      </p:sp>
      <p:pic>
        <p:nvPicPr>
          <p:cNvPr id="3" name="Picture 2" descr="representation-of-binary-tree-in-c"/>
          <p:cNvPicPr>
            <a:picLocks noChangeAspect="1"/>
          </p:cNvPicPr>
          <p:nvPr/>
        </p:nvPicPr>
        <p:blipFill>
          <a:blip r:embed="rId2"/>
          <a:stretch>
            <a:fillRect/>
          </a:stretch>
        </p:blipFill>
        <p:spPr>
          <a:xfrm>
            <a:off x="339725" y="3578225"/>
            <a:ext cx="10737215" cy="24193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3705" y="564515"/>
            <a:ext cx="10520680" cy="5843270"/>
          </a:xfrm>
          <a:prstGeom prst="rect">
            <a:avLst/>
          </a:prstGeom>
          <a:noFill/>
        </p:spPr>
        <p:txBody>
          <a:bodyPr wrap="square" rtlCol="0" anchor="t">
            <a:noAutofit/>
          </a:bodyPr>
          <a:lstStyle/>
          <a:p>
            <a:r>
              <a:rPr lang="en-GB" altLang="en-IN" sz="3600" b="1">
                <a:solidFill>
                  <a:srgbClr val="00B0F0"/>
                </a:solidFill>
              </a:rPr>
              <a:t>6.</a:t>
            </a:r>
            <a:r>
              <a:rPr lang="en-IN" altLang="en-US" sz="3600" b="1">
                <a:solidFill>
                  <a:srgbClr val="00B0F0"/>
                </a:solidFill>
              </a:rPr>
              <a:t>1. Arraay Representation of Binary Tree</a:t>
            </a:r>
          </a:p>
          <a:p>
            <a:endParaRPr lang="en-US" sz="3600" b="1">
              <a:solidFill>
                <a:srgbClr val="00B0F0"/>
              </a:solidFill>
            </a:endParaRPr>
          </a:p>
          <a:p>
            <a:pPr marL="457200" indent="131445">
              <a:buFont typeface="Wingdings" panose="05000000000000000000" charset="0"/>
              <a:buChar char="§"/>
            </a:pPr>
            <a:r>
              <a:rPr lang="en-IN" altLang="en-US" sz="2800"/>
              <a:t> 	</a:t>
            </a:r>
            <a:r>
              <a:rPr lang="en-US" sz="3200"/>
              <a:t>The </a:t>
            </a:r>
            <a:r>
              <a:rPr lang="en-US" sz="3200" b="1">
                <a:solidFill>
                  <a:srgbClr val="FF0000"/>
                </a:solidFill>
              </a:rPr>
              <a:t>binary tree </a:t>
            </a:r>
            <a:r>
              <a:rPr lang="en-US" sz="3200"/>
              <a:t>can be represented using an </a:t>
            </a:r>
            <a:r>
              <a:rPr lang="en-US" sz="3200" b="1">
                <a:solidFill>
                  <a:srgbClr val="FF0000"/>
                </a:solidFill>
              </a:rPr>
              <a:t>array of size </a:t>
            </a:r>
            <a:r>
              <a:rPr lang="en-IN" altLang="en-US" sz="3200" b="1">
                <a:solidFill>
                  <a:srgbClr val="FF0000"/>
                </a:solidFill>
              </a:rPr>
              <a:t>	</a:t>
            </a:r>
            <a:r>
              <a:rPr lang="en-US" sz="3200" b="1">
                <a:solidFill>
                  <a:srgbClr val="FF0000"/>
                </a:solidFill>
              </a:rPr>
              <a:t>2n+1</a:t>
            </a:r>
            <a:r>
              <a:rPr lang="en-IN" altLang="en-US" sz="3200" b="1">
                <a:solidFill>
                  <a:srgbClr val="FF0000"/>
                </a:solidFill>
              </a:rPr>
              <a:t>, where n is the number of node</a:t>
            </a:r>
            <a:r>
              <a:rPr lang="en-US" sz="3200" b="1">
                <a:solidFill>
                  <a:srgbClr val="FF0000"/>
                </a:solidFill>
              </a:rPr>
              <a:t>. </a:t>
            </a:r>
          </a:p>
          <a:p>
            <a:pPr marL="457200" indent="0">
              <a:buFont typeface="Wingdings" panose="05000000000000000000" charset="0"/>
              <a:buNone/>
            </a:pPr>
            <a:endParaRPr lang="en-US" sz="3200"/>
          </a:p>
          <a:p>
            <a:pPr marL="914400" lvl="1" indent="-457200">
              <a:buFont typeface="Arial" panose="020B0604020202020204" pitchFamily="34" charset="0"/>
              <a:buChar char="•"/>
            </a:pPr>
            <a:r>
              <a:rPr lang="en-IN" altLang="en-US" sz="3200"/>
              <a:t> </a:t>
            </a:r>
            <a:r>
              <a:rPr lang="en-US" sz="3200"/>
              <a:t>If the </a:t>
            </a:r>
            <a:r>
              <a:rPr lang="en-US" sz="3200" b="1">
                <a:solidFill>
                  <a:srgbClr val="FF0000"/>
                </a:solidFill>
              </a:rPr>
              <a:t>parent element is at the index </a:t>
            </a:r>
            <a:r>
              <a:rPr lang="en-IN" altLang="en-US" sz="3200" b="1">
                <a:solidFill>
                  <a:srgbClr val="FF0000"/>
                </a:solidFill>
              </a:rPr>
              <a:t>i</a:t>
            </a:r>
            <a:r>
              <a:rPr lang="en-US" sz="3200"/>
              <a:t>,</a:t>
            </a:r>
            <a:r>
              <a:rPr lang="en-IN" altLang="en-US" sz="3200"/>
              <a:t> then</a:t>
            </a:r>
          </a:p>
          <a:p>
            <a:pPr marL="1828800" lvl="3" indent="-457200">
              <a:buFont typeface="Arial" panose="020B0604020202020204" pitchFamily="34" charset="0"/>
              <a:buChar char="•"/>
            </a:pPr>
            <a:r>
              <a:rPr lang="en-IN" altLang="en-US" sz="3200"/>
              <a:t>t</a:t>
            </a:r>
            <a:r>
              <a:rPr lang="en-US" sz="3200"/>
              <a:t>he </a:t>
            </a:r>
            <a:r>
              <a:rPr lang="en-US" sz="3200" b="1">
                <a:solidFill>
                  <a:srgbClr val="FF0000"/>
                </a:solidFill>
              </a:rPr>
              <a:t>left child will be stored </a:t>
            </a:r>
            <a:r>
              <a:rPr lang="en-GB" altLang="en-US" sz="3200" b="1">
                <a:solidFill>
                  <a:srgbClr val="FF0000"/>
                </a:solidFill>
              </a:rPr>
              <a:t>at  an </a:t>
            </a:r>
            <a:r>
              <a:rPr lang="en-US" sz="3200" b="1">
                <a:solidFill>
                  <a:srgbClr val="FF0000"/>
                </a:solidFill>
              </a:rPr>
              <a:t>index </a:t>
            </a:r>
            <a:r>
              <a:rPr lang="en-US" sz="3200" b="1">
                <a:solidFill>
                  <a:srgbClr val="00B0F0"/>
                </a:solidFill>
              </a:rPr>
              <a:t>(2i)+1,</a:t>
            </a:r>
            <a:r>
              <a:rPr lang="en-US" sz="3200"/>
              <a:t> </a:t>
            </a:r>
          </a:p>
          <a:p>
            <a:pPr marL="1828800" lvl="3" indent="-457200">
              <a:buFont typeface="Arial" panose="020B0604020202020204" pitchFamily="34" charset="0"/>
              <a:buChar char="•"/>
            </a:pPr>
            <a:r>
              <a:rPr lang="en-US" sz="3200"/>
              <a:t>the</a:t>
            </a:r>
            <a:r>
              <a:rPr lang="en-US" sz="3200" b="1">
                <a:solidFill>
                  <a:srgbClr val="FF0000"/>
                </a:solidFill>
              </a:rPr>
              <a:t> right child will be stored </a:t>
            </a:r>
            <a:r>
              <a:rPr lang="en-GB" altLang="en-US" sz="3200" b="1">
                <a:solidFill>
                  <a:srgbClr val="FF0000"/>
                </a:solidFill>
              </a:rPr>
              <a:t>at an</a:t>
            </a:r>
            <a:r>
              <a:rPr lang="en-US" sz="3200" b="1">
                <a:solidFill>
                  <a:srgbClr val="FF0000"/>
                </a:solidFill>
              </a:rPr>
              <a:t> index </a:t>
            </a:r>
            <a:r>
              <a:rPr lang="en-US" sz="3200" b="1">
                <a:solidFill>
                  <a:srgbClr val="00B0F0"/>
                </a:solidFill>
              </a:rPr>
              <a:t>(2i)+ 2.</a:t>
            </a:r>
          </a:p>
          <a:p>
            <a:pPr lvl="3" indent="0">
              <a:buFont typeface="Arial" panose="020B0604020202020204" pitchFamily="34" charset="0"/>
              <a:buNone/>
            </a:pPr>
            <a:endParaRPr lang="en-US" sz="3200" b="1">
              <a:solidFill>
                <a:srgbClr val="FF0000"/>
              </a:solidFill>
            </a:endParaRPr>
          </a:p>
          <a:p>
            <a:pPr lvl="2" indent="-457200">
              <a:buFont typeface="Arial" panose="020B0604020202020204" pitchFamily="34" charset="0"/>
              <a:buChar char="•"/>
            </a:pPr>
            <a:r>
              <a:rPr lang="en-US" sz="3200">
                <a:sym typeface="+mn-ea"/>
              </a:rPr>
              <a:t>The </a:t>
            </a:r>
            <a:r>
              <a:rPr lang="en-US" sz="3200" b="1">
                <a:solidFill>
                  <a:srgbClr val="FF0000"/>
                </a:solidFill>
                <a:sym typeface="+mn-ea"/>
              </a:rPr>
              <a:t>parent of node i</a:t>
            </a:r>
            <a:r>
              <a:rPr lang="en-US" sz="3200">
                <a:sym typeface="+mn-ea"/>
              </a:rPr>
              <a:t> can be found at </a:t>
            </a:r>
          </a:p>
          <a:p>
            <a:pPr marL="457200" lvl="2" indent="0">
              <a:buFont typeface="Arial" panose="020B0604020202020204" pitchFamily="34" charset="0"/>
              <a:buNone/>
            </a:pPr>
            <a:r>
              <a:rPr lang="en-IN" altLang="en-US" sz="3200">
                <a:sym typeface="+mn-ea"/>
              </a:rPr>
              <a:t>	</a:t>
            </a:r>
            <a:r>
              <a:rPr lang="en-US" sz="3200" b="1">
                <a:solidFill>
                  <a:srgbClr val="FF0000"/>
                </a:solidFill>
                <a:sym typeface="+mn-ea"/>
              </a:rPr>
              <a:t>position </a:t>
            </a:r>
            <a:r>
              <a:rPr lang="en-IN" altLang="en-US" sz="3200" b="1">
                <a:solidFill>
                  <a:srgbClr val="FF0000"/>
                </a:solidFill>
                <a:sym typeface="+mn-ea"/>
              </a:rPr>
              <a:t>- </a:t>
            </a:r>
            <a:r>
              <a:rPr lang="en-US" sz="3200" b="1">
                <a:solidFill>
                  <a:srgbClr val="00B0F0"/>
                </a:solidFill>
                <a:sym typeface="+mn-ea"/>
              </a:rPr>
              <a:t>(i – 1) / 2. </a:t>
            </a:r>
            <a:endParaRPr lang="en-US" sz="3200" b="1">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6423025" y="102235"/>
            <a:ext cx="5786755" cy="2969260"/>
          </a:xfrm>
          <a:prstGeom prst="rect">
            <a:avLst/>
          </a:prstGeom>
          <a:noFill/>
          <a:ln w="9525">
            <a:noFill/>
          </a:ln>
        </p:spPr>
      </p:pic>
      <p:pic>
        <p:nvPicPr>
          <p:cNvPr id="101" name="Picture 100"/>
          <p:cNvPicPr/>
          <p:nvPr/>
        </p:nvPicPr>
        <p:blipFill>
          <a:blip r:embed="rId3"/>
          <a:stretch>
            <a:fillRect/>
          </a:stretch>
        </p:blipFill>
        <p:spPr>
          <a:xfrm>
            <a:off x="6835140" y="2543810"/>
            <a:ext cx="5188585" cy="3361055"/>
          </a:xfrm>
          <a:prstGeom prst="rect">
            <a:avLst/>
          </a:prstGeom>
          <a:noFill/>
          <a:ln w="9525">
            <a:noFill/>
          </a:ln>
        </p:spPr>
      </p:pic>
      <p:pic>
        <p:nvPicPr>
          <p:cNvPr id="102" name="Picture 101"/>
          <p:cNvPicPr/>
          <p:nvPr/>
        </p:nvPicPr>
        <p:blipFill>
          <a:blip r:embed="rId4"/>
          <a:stretch>
            <a:fillRect/>
          </a:stretch>
        </p:blipFill>
        <p:spPr>
          <a:xfrm>
            <a:off x="6612890" y="5661025"/>
            <a:ext cx="5655310" cy="1348105"/>
          </a:xfrm>
          <a:prstGeom prst="rect">
            <a:avLst/>
          </a:prstGeom>
          <a:noFill/>
          <a:ln w="9525">
            <a:noFill/>
          </a:ln>
        </p:spPr>
      </p:pic>
      <p:sp>
        <p:nvSpPr>
          <p:cNvPr id="4" name="Text Box 3"/>
          <p:cNvSpPr txBox="1"/>
          <p:nvPr/>
        </p:nvSpPr>
        <p:spPr>
          <a:xfrm>
            <a:off x="200660" y="316865"/>
            <a:ext cx="7665720" cy="6443980"/>
          </a:xfrm>
          <a:prstGeom prst="rect">
            <a:avLst/>
          </a:prstGeom>
          <a:noFill/>
        </p:spPr>
        <p:txBody>
          <a:bodyPr wrap="square" rtlCol="0" anchor="t">
            <a:noAutofit/>
          </a:bodyPr>
          <a:lstStyle/>
          <a:p>
            <a:r>
              <a:rPr lang="en-IN" altLang="en-US" sz="2800">
                <a:sym typeface="+mn-ea"/>
              </a:rPr>
              <a:t>Consider </a:t>
            </a:r>
            <a:r>
              <a:rPr lang="en-US" sz="2800">
                <a:sym typeface="+mn-ea"/>
              </a:rPr>
              <a:t>The </a:t>
            </a:r>
            <a:r>
              <a:rPr lang="en-IN" altLang="en-GB" sz="2800" b="1">
                <a:solidFill>
                  <a:srgbClr val="FF0000"/>
                </a:solidFill>
                <a:sym typeface="+mn-ea"/>
              </a:rPr>
              <a:t>array representation</a:t>
            </a:r>
            <a:r>
              <a:rPr lang="en-US" sz="2800">
                <a:sym typeface="+mn-ea"/>
              </a:rPr>
              <a:t> of the</a:t>
            </a:r>
            <a:r>
              <a:rPr lang="en-US" sz="2800" b="1">
                <a:solidFill>
                  <a:srgbClr val="FF0000"/>
                </a:solidFill>
                <a:sym typeface="+mn-ea"/>
              </a:rPr>
              <a:t>  </a:t>
            </a:r>
            <a:r>
              <a:rPr lang="en-IN" altLang="en-GB" sz="2800" b="1">
                <a:solidFill>
                  <a:srgbClr val="FF0000"/>
                </a:solidFill>
                <a:sym typeface="+mn-ea"/>
              </a:rPr>
              <a:t>binary tree</a:t>
            </a:r>
            <a:r>
              <a:rPr lang="en-IN" altLang="en-US" sz="2800">
                <a:sym typeface="+mn-ea"/>
              </a:rPr>
              <a:t> as shown in the  </a:t>
            </a:r>
            <a:r>
              <a:rPr lang="en-IN" altLang="en-GB" sz="2800" b="1">
                <a:solidFill>
                  <a:srgbClr val="FF0000"/>
                </a:solidFill>
                <a:sym typeface="+mn-ea"/>
              </a:rPr>
              <a:t>Figure -1 and 2</a:t>
            </a:r>
            <a:endParaRPr lang="en-GB" altLang="en-US" sz="2800" b="1">
              <a:solidFill>
                <a:srgbClr val="FF0000"/>
              </a:solidFill>
              <a:sym typeface="+mn-ea"/>
            </a:endParaRPr>
          </a:p>
          <a:p>
            <a:pPr marL="914400" lvl="1" indent="-457200">
              <a:buFont typeface="Arial" panose="020B0604020202020204" pitchFamily="34" charset="0"/>
              <a:buChar char="•"/>
            </a:pPr>
            <a:r>
              <a:rPr lang="en-IN" altLang="en-US" sz="2800">
                <a:sym typeface="+mn-ea"/>
              </a:rPr>
              <a:t>Number of nodes - </a:t>
            </a:r>
            <a:r>
              <a:rPr lang="en-IN" altLang="en-US" sz="2800" b="1">
                <a:solidFill>
                  <a:srgbClr val="00B0F0"/>
                </a:solidFill>
                <a:sym typeface="+mn-ea"/>
              </a:rPr>
              <a:t>N =7</a:t>
            </a:r>
          </a:p>
          <a:p>
            <a:pPr marL="914400" lvl="1" indent="-457200">
              <a:buFont typeface="Arial" panose="020B0604020202020204" pitchFamily="34" charset="0"/>
              <a:buChar char="•"/>
            </a:pPr>
            <a:r>
              <a:rPr lang="en-IN" altLang="en-US" sz="2800">
                <a:sym typeface="+mn-ea"/>
              </a:rPr>
              <a:t>Size of Array is = </a:t>
            </a:r>
            <a:r>
              <a:rPr lang="en-IN" altLang="en-US" sz="2800" b="1">
                <a:solidFill>
                  <a:srgbClr val="00B0F0"/>
                </a:solidFill>
                <a:sym typeface="+mn-ea"/>
              </a:rPr>
              <a:t>2*N +1 = 2*7+1 = 15</a:t>
            </a:r>
            <a:r>
              <a:rPr lang="en-IN" altLang="en-US" sz="2800">
                <a:sym typeface="+mn-ea"/>
              </a:rPr>
              <a:t>.</a:t>
            </a:r>
          </a:p>
          <a:p>
            <a:pPr marL="914400" lvl="1" indent="-457200">
              <a:buFont typeface="Arial" panose="020B0604020202020204" pitchFamily="34" charset="0"/>
              <a:buChar char="•"/>
            </a:pPr>
            <a:r>
              <a:rPr lang="en-US" sz="2800"/>
              <a:t>The </a:t>
            </a:r>
            <a:r>
              <a:rPr lang="en-US" sz="2800" b="1">
                <a:solidFill>
                  <a:srgbClr val="FF0000"/>
                </a:solidFill>
              </a:rPr>
              <a:t>left child of node </a:t>
            </a:r>
            <a:r>
              <a:rPr lang="en-US" sz="2800" b="1">
                <a:solidFill>
                  <a:srgbClr val="00B0F0"/>
                </a:solidFill>
              </a:rPr>
              <a:t>i</a:t>
            </a:r>
            <a:r>
              <a:rPr lang="en-US" sz="2800"/>
              <a:t> can be found at position </a:t>
            </a:r>
            <a:r>
              <a:rPr lang="en-IN" altLang="en-US" sz="2800"/>
              <a:t>- </a:t>
            </a:r>
            <a:r>
              <a:rPr lang="en-US" sz="2800" b="1">
                <a:solidFill>
                  <a:srgbClr val="00B0F0"/>
                </a:solidFill>
              </a:rPr>
              <a:t>2i + 1</a:t>
            </a:r>
            <a:r>
              <a:rPr lang="en-IN" altLang="en-US" sz="2800" b="1">
                <a:solidFill>
                  <a:srgbClr val="00B0F0"/>
                </a:solidFill>
              </a:rPr>
              <a:t>.</a:t>
            </a:r>
            <a:endParaRPr lang="en-IN" altLang="en-US" sz="2800" b="1">
              <a:solidFill>
                <a:srgbClr val="FF0000"/>
              </a:solidFill>
            </a:endParaRPr>
          </a:p>
          <a:p>
            <a:pPr marL="914400" lvl="1" indent="-457200">
              <a:buFont typeface="Arial" panose="020B0604020202020204" pitchFamily="34" charset="0"/>
              <a:buChar char="•"/>
            </a:pPr>
            <a:r>
              <a:rPr lang="en-US" sz="2800"/>
              <a:t>The </a:t>
            </a:r>
            <a:r>
              <a:rPr lang="en-US" sz="2800" b="1">
                <a:solidFill>
                  <a:srgbClr val="FF0000"/>
                </a:solidFill>
              </a:rPr>
              <a:t>right child of node </a:t>
            </a:r>
            <a:r>
              <a:rPr lang="en-US" sz="2800" b="1">
                <a:solidFill>
                  <a:srgbClr val="00B0F0"/>
                </a:solidFill>
              </a:rPr>
              <a:t>i </a:t>
            </a:r>
            <a:r>
              <a:rPr lang="en-US" sz="2800"/>
              <a:t>can be found at position</a:t>
            </a:r>
            <a:r>
              <a:rPr lang="en-IN" altLang="en-US" sz="2800"/>
              <a:t> -</a:t>
            </a:r>
            <a:r>
              <a:rPr lang="en-US" sz="2800" b="1">
                <a:solidFill>
                  <a:srgbClr val="FF0000"/>
                </a:solidFill>
              </a:rPr>
              <a:t> </a:t>
            </a:r>
            <a:r>
              <a:rPr lang="en-US" sz="2800" b="1">
                <a:solidFill>
                  <a:srgbClr val="00B0F0"/>
                </a:solidFill>
              </a:rPr>
              <a:t>2i + 2</a:t>
            </a:r>
            <a:r>
              <a:rPr lang="en-IN" altLang="en-US" sz="2800" b="1">
                <a:solidFill>
                  <a:srgbClr val="FF0000"/>
                </a:solidFill>
              </a:rPr>
              <a:t>.</a:t>
            </a:r>
          </a:p>
          <a:p>
            <a:pPr marL="914400" lvl="1" indent="-457200">
              <a:buFont typeface="Arial" panose="020B0604020202020204" pitchFamily="34" charset="0"/>
              <a:buChar char="•"/>
            </a:pPr>
            <a:r>
              <a:rPr lang="en-US" sz="2800"/>
              <a:t>It is also possible to determine the </a:t>
            </a:r>
            <a:r>
              <a:rPr lang="en-US" sz="2800" b="1">
                <a:solidFill>
                  <a:srgbClr val="FF0000"/>
                </a:solidFill>
              </a:rPr>
              <a:t>parent of a node</a:t>
            </a:r>
            <a:r>
              <a:rPr lang="en-US" sz="2800"/>
              <a:t> at</a:t>
            </a:r>
            <a:r>
              <a:rPr lang="en-US" sz="2800" b="1">
                <a:solidFill>
                  <a:srgbClr val="FF0000"/>
                </a:solidFill>
              </a:rPr>
              <a:t> position i </a:t>
            </a:r>
            <a:r>
              <a:rPr lang="en-US" sz="2800"/>
              <a:t>using the formula:</a:t>
            </a:r>
          </a:p>
          <a:p>
            <a:pPr lvl="1" indent="457200">
              <a:buFont typeface="Arial" panose="020B0604020202020204" pitchFamily="34" charset="0"/>
              <a:buNone/>
            </a:pPr>
            <a:r>
              <a:rPr lang="en-US" sz="2800"/>
              <a:t>The </a:t>
            </a:r>
            <a:r>
              <a:rPr lang="en-US" sz="2800" b="1">
                <a:solidFill>
                  <a:srgbClr val="FF0000"/>
                </a:solidFill>
              </a:rPr>
              <a:t>parent of node i</a:t>
            </a:r>
            <a:r>
              <a:rPr lang="en-US" sz="2800"/>
              <a:t> can be found at </a:t>
            </a:r>
            <a:r>
              <a:rPr lang="en-IN" altLang="en-US" sz="2800"/>
              <a:t>	</a:t>
            </a:r>
            <a:r>
              <a:rPr lang="en-US" sz="2800" b="1">
                <a:solidFill>
                  <a:srgbClr val="FF0000"/>
                </a:solidFill>
              </a:rPr>
              <a:t>position </a:t>
            </a:r>
            <a:r>
              <a:rPr lang="en-IN" altLang="en-US" sz="2800" b="1">
                <a:solidFill>
                  <a:srgbClr val="FF0000"/>
                </a:solidFill>
              </a:rPr>
              <a:t>- </a:t>
            </a:r>
            <a:r>
              <a:rPr lang="en-US" sz="2800" b="1">
                <a:solidFill>
                  <a:srgbClr val="00B0F0"/>
                </a:solidFill>
              </a:rPr>
              <a:t>(i – 1) / 2. </a:t>
            </a:r>
            <a:endParaRPr lang="en-IN" altLang="en-US" sz="2800" b="1">
              <a:solidFill>
                <a:srgbClr val="FF0000"/>
              </a:solidFill>
            </a:endParaRPr>
          </a:p>
          <a:p>
            <a:pPr marL="914400" lvl="1" indent="-457200">
              <a:buFont typeface="Arial" panose="020B0604020202020204" pitchFamily="34" charset="0"/>
              <a:buChar char="•"/>
            </a:pPr>
            <a:r>
              <a:rPr lang="en-IN" altLang="en-US" sz="2800">
                <a:sym typeface="+mn-ea"/>
              </a:rPr>
              <a:t>From </a:t>
            </a:r>
            <a:r>
              <a:rPr lang="en-IN" altLang="en-GB" sz="2800" b="1">
                <a:solidFill>
                  <a:srgbClr val="FF0000"/>
                </a:solidFill>
                <a:sym typeface="+mn-ea"/>
              </a:rPr>
              <a:t>Figure -3,</a:t>
            </a:r>
            <a:r>
              <a:rPr lang="en-IN" altLang="en-US" sz="2800">
                <a:sym typeface="+mn-ea"/>
              </a:rPr>
              <a:t> It is observed that out o</a:t>
            </a:r>
            <a:r>
              <a:rPr lang="en-US" sz="2800" b="1">
                <a:solidFill>
                  <a:srgbClr val="FF0000"/>
                </a:solidFill>
                <a:sym typeface="+mn-ea"/>
              </a:rPr>
              <a:t>f 15 memory location</a:t>
            </a:r>
            <a:r>
              <a:rPr lang="en-IN" altLang="en-US" sz="2800" b="1">
                <a:solidFill>
                  <a:srgbClr val="FF0000"/>
                </a:solidFill>
                <a:sym typeface="+mn-ea"/>
              </a:rPr>
              <a:t>s, </a:t>
            </a:r>
            <a:r>
              <a:rPr lang="en-IN" altLang="en-US" sz="2800">
                <a:sym typeface="+mn-ea"/>
              </a:rPr>
              <a:t>the</a:t>
            </a:r>
            <a:r>
              <a:rPr lang="en-IN" altLang="en-US" sz="2800" b="1">
                <a:solidFill>
                  <a:srgbClr val="FF0000"/>
                </a:solidFill>
                <a:sym typeface="+mn-ea"/>
              </a:rPr>
              <a:t> </a:t>
            </a:r>
            <a:r>
              <a:rPr lang="en-US" sz="2800" b="1">
                <a:solidFill>
                  <a:srgbClr val="FF0000"/>
                </a:solidFill>
                <a:sym typeface="+mn-ea"/>
              </a:rPr>
              <a:t>8 memory location</a:t>
            </a:r>
            <a:r>
              <a:rPr lang="en-IN" altLang="en-US" sz="2800" b="1">
                <a:solidFill>
                  <a:srgbClr val="FF0000"/>
                </a:solidFill>
                <a:sym typeface="+mn-ea"/>
              </a:rPr>
              <a:t>s</a:t>
            </a:r>
            <a:r>
              <a:rPr lang="en-US" sz="2800" b="1">
                <a:solidFill>
                  <a:srgbClr val="FF0000"/>
                </a:solidFill>
                <a:sym typeface="+mn-ea"/>
              </a:rPr>
              <a:t> </a:t>
            </a:r>
            <a:r>
              <a:rPr lang="en-IN" altLang="en-US" sz="2800">
                <a:sym typeface="+mn-ea"/>
              </a:rPr>
              <a:t>are unused and have been wasted</a:t>
            </a:r>
          </a:p>
        </p:txBody>
      </p:sp>
      <p:sp>
        <p:nvSpPr>
          <p:cNvPr id="5" name="Text Box 4"/>
          <p:cNvSpPr txBox="1"/>
          <p:nvPr/>
        </p:nvSpPr>
        <p:spPr>
          <a:xfrm>
            <a:off x="10449560" y="1150620"/>
            <a:ext cx="1648460" cy="591185"/>
          </a:xfrm>
          <a:prstGeom prst="rect">
            <a:avLst/>
          </a:prstGeom>
          <a:noFill/>
        </p:spPr>
        <p:txBody>
          <a:bodyPr wrap="square" rtlCol="0" anchor="t">
            <a:noAutofit/>
          </a:bodyPr>
          <a:lstStyle/>
          <a:p>
            <a:r>
              <a:rPr lang="en-IN" altLang="en-GB" sz="3200" b="1">
                <a:solidFill>
                  <a:srgbClr val="FF0000"/>
                </a:solidFill>
                <a:sym typeface="+mn-ea"/>
              </a:rPr>
              <a:t>Figure -1</a:t>
            </a:r>
            <a:endParaRPr lang="en-GB" altLang="en-US" sz="3200" b="1">
              <a:solidFill>
                <a:srgbClr val="FF0000"/>
              </a:solidFill>
              <a:sym typeface="+mn-ea"/>
            </a:endParaRPr>
          </a:p>
        </p:txBody>
      </p:sp>
      <p:sp>
        <p:nvSpPr>
          <p:cNvPr id="6" name="Text Box 5"/>
          <p:cNvSpPr txBox="1"/>
          <p:nvPr/>
        </p:nvSpPr>
        <p:spPr>
          <a:xfrm>
            <a:off x="10455910" y="4064000"/>
            <a:ext cx="1648460" cy="591185"/>
          </a:xfrm>
          <a:prstGeom prst="rect">
            <a:avLst/>
          </a:prstGeom>
          <a:noFill/>
        </p:spPr>
        <p:txBody>
          <a:bodyPr wrap="square" rtlCol="0" anchor="t">
            <a:noAutofit/>
          </a:bodyPr>
          <a:lstStyle/>
          <a:p>
            <a:r>
              <a:rPr lang="en-IN" altLang="en-GB" sz="3200" b="1">
                <a:solidFill>
                  <a:srgbClr val="FF0000"/>
                </a:solidFill>
                <a:sym typeface="+mn-ea"/>
              </a:rPr>
              <a:t>Figure -2</a:t>
            </a:r>
            <a:endParaRPr lang="en-GB" altLang="en-US" sz="3200" b="1">
              <a:solidFill>
                <a:srgbClr val="FF0000"/>
              </a:solidFill>
              <a:sym typeface="+mn-ea"/>
            </a:endParaRPr>
          </a:p>
        </p:txBody>
      </p:sp>
      <p:sp>
        <p:nvSpPr>
          <p:cNvPr id="7" name="Text Box 6"/>
          <p:cNvSpPr txBox="1"/>
          <p:nvPr/>
        </p:nvSpPr>
        <p:spPr>
          <a:xfrm>
            <a:off x="10582910" y="5999480"/>
            <a:ext cx="1648460" cy="591185"/>
          </a:xfrm>
          <a:prstGeom prst="rect">
            <a:avLst/>
          </a:prstGeom>
          <a:noFill/>
        </p:spPr>
        <p:txBody>
          <a:bodyPr wrap="square" rtlCol="0" anchor="t">
            <a:noAutofit/>
          </a:bodyPr>
          <a:lstStyle/>
          <a:p>
            <a:r>
              <a:rPr lang="en-IN" altLang="en-GB" sz="3200" b="1">
                <a:solidFill>
                  <a:srgbClr val="FF0000"/>
                </a:solidFill>
                <a:sym typeface="+mn-ea"/>
              </a:rPr>
              <a:t>Figure -3</a:t>
            </a:r>
            <a:endParaRPr lang="en-GB" altLang="en-US" sz="3200" b="1">
              <a:solidFill>
                <a:srgbClr val="FF0000"/>
              </a:solidFill>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p:cNvPicPr/>
          <p:nvPr/>
        </p:nvPicPr>
        <p:blipFill>
          <a:blip r:embed="rId2"/>
          <a:stretch>
            <a:fillRect/>
          </a:stretch>
        </p:blipFill>
        <p:spPr>
          <a:xfrm>
            <a:off x="3037840" y="407670"/>
            <a:ext cx="5577840" cy="4483100"/>
          </a:xfrm>
          <a:prstGeom prst="rect">
            <a:avLst/>
          </a:prstGeom>
          <a:noFill/>
          <a:ln w="9525">
            <a:noFill/>
          </a:ln>
        </p:spPr>
      </p:pic>
      <p:pic>
        <p:nvPicPr>
          <p:cNvPr id="104" name="Picture 103"/>
          <p:cNvPicPr/>
          <p:nvPr/>
        </p:nvPicPr>
        <p:blipFill>
          <a:blip r:embed="rId3"/>
          <a:stretch>
            <a:fillRect/>
          </a:stretch>
        </p:blipFill>
        <p:spPr>
          <a:xfrm>
            <a:off x="6816090" y="519430"/>
            <a:ext cx="5848350" cy="4047490"/>
          </a:xfrm>
          <a:prstGeom prst="rect">
            <a:avLst/>
          </a:prstGeom>
          <a:noFill/>
          <a:ln w="9525">
            <a:noFill/>
          </a:ln>
        </p:spPr>
      </p:pic>
      <p:pic>
        <p:nvPicPr>
          <p:cNvPr id="105" name="Picture 104"/>
          <p:cNvPicPr/>
          <p:nvPr/>
        </p:nvPicPr>
        <p:blipFill>
          <a:blip r:embed="rId4"/>
          <a:stretch>
            <a:fillRect/>
          </a:stretch>
        </p:blipFill>
        <p:spPr>
          <a:xfrm>
            <a:off x="3919220" y="4386580"/>
            <a:ext cx="7569200" cy="1422400"/>
          </a:xfrm>
          <a:prstGeom prst="rect">
            <a:avLst/>
          </a:prstGeom>
          <a:noFill/>
          <a:ln w="9525">
            <a:noFill/>
          </a:ln>
        </p:spPr>
      </p:pic>
      <p:sp>
        <p:nvSpPr>
          <p:cNvPr id="5" name="Text Box 4"/>
          <p:cNvSpPr txBox="1"/>
          <p:nvPr/>
        </p:nvSpPr>
        <p:spPr>
          <a:xfrm>
            <a:off x="8996680" y="104140"/>
            <a:ext cx="1648460" cy="591185"/>
          </a:xfrm>
          <a:prstGeom prst="rect">
            <a:avLst/>
          </a:prstGeom>
          <a:noFill/>
        </p:spPr>
        <p:txBody>
          <a:bodyPr wrap="square" rtlCol="0" anchor="t">
            <a:noAutofit/>
          </a:bodyPr>
          <a:lstStyle/>
          <a:p>
            <a:r>
              <a:rPr lang="en-IN" altLang="en-GB" sz="3200" b="1">
                <a:solidFill>
                  <a:srgbClr val="FF0000"/>
                </a:solidFill>
                <a:sym typeface="+mn-ea"/>
              </a:rPr>
              <a:t>Figure -2</a:t>
            </a:r>
            <a:endParaRPr lang="en-GB" altLang="en-US" sz="3200" b="1">
              <a:solidFill>
                <a:srgbClr val="FF0000"/>
              </a:solidFill>
              <a:sym typeface="+mn-ea"/>
            </a:endParaRPr>
          </a:p>
        </p:txBody>
      </p:sp>
      <p:sp>
        <p:nvSpPr>
          <p:cNvPr id="2" name="Text Box 1"/>
          <p:cNvSpPr txBox="1"/>
          <p:nvPr/>
        </p:nvSpPr>
        <p:spPr>
          <a:xfrm>
            <a:off x="178435" y="124460"/>
            <a:ext cx="4352925" cy="3934460"/>
          </a:xfrm>
          <a:prstGeom prst="rect">
            <a:avLst/>
          </a:prstGeom>
          <a:noFill/>
        </p:spPr>
        <p:txBody>
          <a:bodyPr wrap="square" rtlCol="0" anchor="t">
            <a:noAutofit/>
          </a:bodyPr>
          <a:lstStyle/>
          <a:p>
            <a:r>
              <a:rPr lang="en-IN" altLang="en-GB" sz="2400" b="1">
                <a:solidFill>
                  <a:schemeClr val="tx1"/>
                </a:solidFill>
                <a:sym typeface="+mn-ea"/>
              </a:rPr>
              <a:t>Consider the</a:t>
            </a:r>
            <a:r>
              <a:rPr lang="en-IN" altLang="en-GB" sz="2400" b="1">
                <a:solidFill>
                  <a:srgbClr val="FF0000"/>
                </a:solidFill>
                <a:sym typeface="+mn-ea"/>
              </a:rPr>
              <a:t> Figure -1 and Figure-2.</a:t>
            </a:r>
            <a:endParaRPr lang="en-IN" altLang="en-GB" sz="2400" b="1">
              <a:solidFill>
                <a:schemeClr val="tx1"/>
              </a:solidFill>
              <a:sym typeface="+mn-ea"/>
            </a:endParaRPr>
          </a:p>
          <a:p>
            <a:pPr marL="342900" indent="-342900">
              <a:buFont typeface="Arial" panose="020B0604020202020204" pitchFamily="34" charset="0"/>
              <a:buChar char="•"/>
            </a:pPr>
            <a:r>
              <a:rPr lang="en-IN" altLang="en-GB" sz="2400" b="1">
                <a:solidFill>
                  <a:schemeClr val="tx1"/>
                </a:solidFill>
                <a:sym typeface="+mn-ea"/>
              </a:rPr>
              <a:t>Number of nodes- </a:t>
            </a:r>
            <a:r>
              <a:rPr lang="en-IN" altLang="en-GB" sz="2400" b="1">
                <a:solidFill>
                  <a:srgbClr val="00B0F0"/>
                </a:solidFill>
                <a:sym typeface="+mn-ea"/>
              </a:rPr>
              <a:t>N i</a:t>
            </a:r>
            <a:r>
              <a:rPr lang="en-IN" altLang="en-GB" sz="2400" b="1">
                <a:solidFill>
                  <a:schemeClr val="tx1"/>
                </a:solidFill>
                <a:sym typeface="+mn-ea"/>
              </a:rPr>
              <a:t>s </a:t>
            </a:r>
            <a:r>
              <a:rPr lang="en-IN" altLang="en-GB" sz="2400" b="1">
                <a:solidFill>
                  <a:srgbClr val="00B0F0"/>
                </a:solidFill>
                <a:sym typeface="+mn-ea"/>
              </a:rPr>
              <a:t>9</a:t>
            </a:r>
            <a:endParaRPr lang="en-IN" altLang="en-GB" sz="2400" b="1">
              <a:solidFill>
                <a:schemeClr val="tx1"/>
              </a:solidFill>
              <a:sym typeface="+mn-ea"/>
            </a:endParaRPr>
          </a:p>
          <a:p>
            <a:pPr marL="342900" indent="-342900">
              <a:buFont typeface="Arial" panose="020B0604020202020204" pitchFamily="34" charset="0"/>
              <a:buChar char="•"/>
            </a:pPr>
            <a:r>
              <a:rPr lang="en-IN" altLang="en-GB" sz="2400" b="1">
                <a:solidFill>
                  <a:schemeClr val="tx1"/>
                </a:solidFill>
                <a:sym typeface="+mn-ea"/>
              </a:rPr>
              <a:t>Array size </a:t>
            </a:r>
            <a:r>
              <a:rPr lang="en-IN" altLang="en-GB" sz="2400" b="1">
                <a:solidFill>
                  <a:srgbClr val="00B0F0"/>
                </a:solidFill>
                <a:sym typeface="+mn-ea"/>
              </a:rPr>
              <a:t>9*2+1 = 19</a:t>
            </a:r>
            <a:endParaRPr lang="en-IN" altLang="en-GB" sz="2400" b="1">
              <a:solidFill>
                <a:schemeClr val="tx1"/>
              </a:solidFill>
              <a:sym typeface="+mn-ea"/>
            </a:endParaRPr>
          </a:p>
          <a:p>
            <a:pPr marL="342900" indent="-342900">
              <a:buFont typeface="Arial" panose="020B0604020202020204" pitchFamily="34" charset="0"/>
              <a:buChar char="•"/>
            </a:pPr>
            <a:r>
              <a:rPr lang="en-IN" altLang="en-GB" sz="2400" b="1">
                <a:solidFill>
                  <a:schemeClr val="tx1"/>
                </a:solidFill>
                <a:sym typeface="+mn-ea"/>
              </a:rPr>
              <a:t>From </a:t>
            </a:r>
            <a:r>
              <a:rPr lang="en-IN" altLang="en-GB" sz="2400" b="1">
                <a:solidFill>
                  <a:srgbClr val="FF0000"/>
                </a:solidFill>
                <a:sym typeface="+mn-ea"/>
              </a:rPr>
              <a:t>Figure -2,</a:t>
            </a:r>
            <a:r>
              <a:rPr lang="en-IN" altLang="en-GB" sz="2400" b="1">
                <a:solidFill>
                  <a:schemeClr val="tx1"/>
                </a:solidFill>
                <a:sym typeface="+mn-ea"/>
              </a:rPr>
              <a:t> it is observed that memory locations </a:t>
            </a:r>
            <a:r>
              <a:rPr lang="en-IN" altLang="en-GB" sz="2400" b="1">
                <a:solidFill>
                  <a:srgbClr val="00B0F0"/>
                </a:solidFill>
                <a:sym typeface="+mn-ea"/>
              </a:rPr>
              <a:t>8,9,10,11,12, 13, and 15 to 19</a:t>
            </a:r>
            <a:r>
              <a:rPr lang="en-IN" altLang="en-GB" sz="2400" b="1">
                <a:solidFill>
                  <a:schemeClr val="tx1"/>
                </a:solidFill>
                <a:sym typeface="+mn-ea"/>
              </a:rPr>
              <a:t> are unused and have been wasted </a:t>
            </a:r>
          </a:p>
        </p:txBody>
      </p:sp>
      <p:sp>
        <p:nvSpPr>
          <p:cNvPr id="3" name="Text Box 2"/>
          <p:cNvSpPr txBox="1"/>
          <p:nvPr/>
        </p:nvSpPr>
        <p:spPr>
          <a:xfrm>
            <a:off x="5125720" y="43180"/>
            <a:ext cx="1648460" cy="591185"/>
          </a:xfrm>
          <a:prstGeom prst="rect">
            <a:avLst/>
          </a:prstGeom>
          <a:noFill/>
        </p:spPr>
        <p:txBody>
          <a:bodyPr wrap="square" rtlCol="0" anchor="t">
            <a:noAutofit/>
          </a:bodyPr>
          <a:lstStyle/>
          <a:p>
            <a:r>
              <a:rPr lang="en-IN" altLang="en-GB" sz="3200" b="1">
                <a:solidFill>
                  <a:srgbClr val="FF0000"/>
                </a:solidFill>
                <a:sym typeface="+mn-ea"/>
              </a:rPr>
              <a:t>Figure -1</a:t>
            </a:r>
            <a:endParaRPr lang="en-GB" altLang="en-US" sz="3200" b="1">
              <a:solidFill>
                <a:srgbClr val="FF0000"/>
              </a:solidFill>
              <a:sym typeface="+mn-ea"/>
            </a:endParaRPr>
          </a:p>
        </p:txBody>
      </p:sp>
      <p:sp>
        <p:nvSpPr>
          <p:cNvPr id="4" name="Text Box 3"/>
          <p:cNvSpPr txBox="1"/>
          <p:nvPr/>
        </p:nvSpPr>
        <p:spPr>
          <a:xfrm>
            <a:off x="7269480" y="5905500"/>
            <a:ext cx="1648460" cy="591185"/>
          </a:xfrm>
          <a:prstGeom prst="rect">
            <a:avLst/>
          </a:prstGeom>
          <a:noFill/>
        </p:spPr>
        <p:txBody>
          <a:bodyPr wrap="square" rtlCol="0" anchor="t">
            <a:noAutofit/>
          </a:bodyPr>
          <a:lstStyle/>
          <a:p>
            <a:r>
              <a:rPr lang="en-IN" altLang="en-GB" sz="3200" b="1">
                <a:solidFill>
                  <a:srgbClr val="FF0000"/>
                </a:solidFill>
                <a:sym typeface="+mn-ea"/>
              </a:rPr>
              <a:t>Figure -3</a:t>
            </a:r>
            <a:endParaRPr lang="en-GB" altLang="en-US" sz="3200" b="1">
              <a:solidFill>
                <a:srgbClr val="FF0000"/>
              </a:solidFill>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12445" y="242570"/>
            <a:ext cx="11083925" cy="1859915"/>
          </a:xfrm>
          <a:prstGeom prst="rect">
            <a:avLst/>
          </a:prstGeom>
          <a:noFill/>
        </p:spPr>
        <p:txBody>
          <a:bodyPr wrap="square" rtlCol="0" anchor="t">
            <a:noAutofit/>
          </a:bodyPr>
          <a:lstStyle/>
          <a:p>
            <a:r>
              <a:rPr lang="en-GB" altLang="en-IN" sz="3600" b="1">
                <a:solidFill>
                  <a:srgbClr val="00B0F0"/>
                </a:solidFill>
              </a:rPr>
              <a:t>6.</a:t>
            </a:r>
            <a:r>
              <a:rPr lang="en-IN" altLang="en-US" sz="3600" b="1">
                <a:solidFill>
                  <a:srgbClr val="00B0F0"/>
                </a:solidFill>
              </a:rPr>
              <a:t>2. Linked List Representation :</a:t>
            </a:r>
          </a:p>
          <a:p>
            <a:pPr indent="457200"/>
            <a:r>
              <a:rPr lang="en-US" sz="3200"/>
              <a:t>For the linked list representation, we will use the doubly linked list, which has two pointers so that we can point to the left and right children of a binary tree node. </a:t>
            </a:r>
          </a:p>
          <a:p>
            <a:pPr indent="457200"/>
            <a:r>
              <a:rPr lang="en-US" sz="3200"/>
              <a:t>NULL is given to the pointer as the address when no child is connected. </a:t>
            </a:r>
          </a:p>
        </p:txBody>
      </p:sp>
      <p:pic>
        <p:nvPicPr>
          <p:cNvPr id="3" name="Picture 2" descr="linked-list-representation-of-binary-tree-in-c"/>
          <p:cNvPicPr>
            <a:picLocks noChangeAspect="1"/>
          </p:cNvPicPr>
          <p:nvPr/>
        </p:nvPicPr>
        <p:blipFill>
          <a:blip r:embed="rId2"/>
          <a:stretch>
            <a:fillRect/>
          </a:stretch>
        </p:blipFill>
        <p:spPr>
          <a:xfrm>
            <a:off x="610235" y="3429000"/>
            <a:ext cx="5711190" cy="1711960"/>
          </a:xfrm>
          <a:prstGeom prst="rect">
            <a:avLst/>
          </a:prstGeom>
        </p:spPr>
      </p:pic>
      <p:sp>
        <p:nvSpPr>
          <p:cNvPr id="4" name="Text Box 3"/>
          <p:cNvSpPr txBox="1"/>
          <p:nvPr/>
        </p:nvSpPr>
        <p:spPr>
          <a:xfrm>
            <a:off x="979170" y="5015865"/>
            <a:ext cx="5458460" cy="1113790"/>
          </a:xfrm>
          <a:prstGeom prst="rect">
            <a:avLst/>
          </a:prstGeom>
          <a:noFill/>
        </p:spPr>
        <p:txBody>
          <a:bodyPr wrap="square" rtlCol="0" anchor="t">
            <a:noAutofit/>
          </a:bodyPr>
          <a:lstStyle/>
          <a:p>
            <a:r>
              <a:rPr lang="en-US" sz="2800" b="1">
                <a:solidFill>
                  <a:srgbClr val="FF0000"/>
                </a:solidFill>
              </a:rPr>
              <a:t>The Linked list representation of the above binary tree is </a:t>
            </a:r>
            <a:r>
              <a:rPr lang="en-IN" altLang="en-US" sz="2800" b="1">
                <a:solidFill>
                  <a:srgbClr val="FF0000"/>
                </a:solidFill>
              </a:rPr>
              <a:t> </a:t>
            </a:r>
            <a:r>
              <a:rPr lang="en-IN" altLang="en-US" sz="4400" b="1">
                <a:solidFill>
                  <a:srgbClr val="FF0000"/>
                </a:solidFill>
                <a:latin typeface="Arial" panose="020B0604020202020204" pitchFamily="34" charset="0"/>
                <a:cs typeface="Arial" panose="020B0604020202020204" pitchFamily="34" charset="0"/>
              </a:rPr>
              <a:t>→</a:t>
            </a:r>
          </a:p>
        </p:txBody>
      </p:sp>
      <p:pic>
        <p:nvPicPr>
          <p:cNvPr id="5" name="Picture 4" descr="linkedlist-representation-of-binary-tree-in-c"/>
          <p:cNvPicPr>
            <a:picLocks noChangeAspect="1"/>
          </p:cNvPicPr>
          <p:nvPr/>
        </p:nvPicPr>
        <p:blipFill>
          <a:blip r:embed="rId3"/>
          <a:stretch>
            <a:fillRect/>
          </a:stretch>
        </p:blipFill>
        <p:spPr>
          <a:xfrm>
            <a:off x="6322060" y="3011805"/>
            <a:ext cx="5399405" cy="3503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23520" y="598170"/>
            <a:ext cx="11744325" cy="6100445"/>
          </a:xfrm>
          <a:prstGeom prst="rect">
            <a:avLst/>
          </a:prstGeom>
          <a:noFill/>
        </p:spPr>
        <p:txBody>
          <a:bodyPr wrap="square" rtlCol="0" anchor="t">
            <a:noAutofit/>
          </a:bodyPr>
          <a:lstStyle/>
          <a:p>
            <a:r>
              <a:rPr lang="en-US" i="1" dirty="0">
                <a:solidFill>
                  <a:srgbClr val="FF0000"/>
                </a:solidFill>
                <a:effectLst>
                  <a:outerShdw blurRad="38100" dist="38100" dir="2700000">
                    <a:srgbClr val="C0C0C0"/>
                  </a:outerShdw>
                </a:effectLst>
                <a:latin typeface="Arial" panose="020B0604020202020204" pitchFamily="34" charset="0"/>
                <a:sym typeface="+mn-ea"/>
              </a:rPr>
              <a:t> </a:t>
            </a:r>
            <a:r>
              <a:rPr lang="en-IN" altLang="en-US" sz="3600" i="1" dirty="0">
                <a:solidFill>
                  <a:srgbClr val="FF0000"/>
                </a:solidFill>
                <a:effectLst>
                  <a:outerShdw blurRad="38100" dist="38100" dir="2700000">
                    <a:srgbClr val="C0C0C0"/>
                  </a:outerShdw>
                </a:effectLst>
                <a:latin typeface="Arial" panose="020B0604020202020204" pitchFamily="34" charset="0"/>
                <a:sym typeface="+mn-ea"/>
              </a:rPr>
              <a:t>7.B</a:t>
            </a:r>
            <a:r>
              <a:rPr lang="en-US" sz="3600" i="1" dirty="0">
                <a:solidFill>
                  <a:srgbClr val="FF0000"/>
                </a:solidFill>
                <a:effectLst>
                  <a:outerShdw blurRad="38100" dist="38100" dir="2700000">
                    <a:srgbClr val="C0C0C0"/>
                  </a:outerShdw>
                </a:effectLst>
                <a:latin typeface="Arial" panose="020B0604020202020204" pitchFamily="34" charset="0"/>
                <a:sym typeface="+mn-ea"/>
              </a:rPr>
              <a:t>asic  operations on </a:t>
            </a:r>
            <a:r>
              <a:rPr lang="en-IN" sz="3600" b="1" i="1">
                <a:solidFill>
                  <a:srgbClr val="00B0F0"/>
                </a:solidFill>
                <a:effectLst>
                  <a:outerShdw blurRad="38100" dist="38100" dir="2700000">
                    <a:srgbClr val="C0C0C0"/>
                  </a:outerShdw>
                </a:effectLst>
                <a:latin typeface="Arial" panose="020B0604020202020204" pitchFamily="34" charset="0"/>
                <a:sym typeface="+mn-ea"/>
              </a:rPr>
              <a:t>Binary Search Tree</a:t>
            </a:r>
            <a:endParaRPr lang="en-IN" sz="3600" b="1" i="1">
              <a:solidFill>
                <a:srgbClr val="00B0F0"/>
              </a:solidFill>
              <a:effectLst>
                <a:outerShdw blurRad="38100" dist="38100" dir="2700000">
                  <a:srgbClr val="C0C0C0"/>
                </a:outerShdw>
              </a:effectLst>
              <a:latin typeface="Arial" panose="020B0604020202020204" pitchFamily="34" charset="0"/>
            </a:endParaRPr>
          </a:p>
          <a:p>
            <a:pPr marL="914400" lvl="1" indent="-457200" algn="just">
              <a:buFont typeface="Arial" panose="020B0604020202020204" pitchFamily="34" charset="0"/>
              <a:buChar char="•"/>
            </a:pPr>
            <a:r>
              <a:rPr lang="en-US" sz="2800" b="1">
                <a:solidFill>
                  <a:srgbClr val="00B0F0"/>
                </a:solidFill>
              </a:rPr>
              <a:t>Insertion:</a:t>
            </a:r>
            <a:r>
              <a:rPr lang="en-US" sz="2800"/>
              <a:t> Adding a new node to a </a:t>
            </a:r>
            <a:r>
              <a:rPr lang="en-IN" sz="2800" b="1" i="1">
                <a:solidFill>
                  <a:srgbClr val="00B0F0"/>
                </a:solidFill>
                <a:effectLst>
                  <a:outerShdw blurRad="38100" dist="38100" dir="2700000">
                    <a:srgbClr val="C0C0C0"/>
                  </a:outerShdw>
                </a:effectLst>
                <a:latin typeface="Arial" panose="020B0604020202020204" pitchFamily="34" charset="0"/>
              </a:rPr>
              <a:t>Binary Search Tree</a:t>
            </a:r>
            <a:r>
              <a:rPr lang="en-US" sz="2800"/>
              <a:t> involves adjusting the pointers of the existing nodes</a:t>
            </a:r>
            <a:r>
              <a:rPr lang="en-IN" altLang="en-US" sz="2800"/>
              <a:t> either towards the left subtree or towards right subtree</a:t>
            </a:r>
            <a:r>
              <a:rPr lang="en-US" sz="2800"/>
              <a:t> to maintain the proper sequence. </a:t>
            </a:r>
          </a:p>
          <a:p>
            <a:pPr lvl="1" indent="0" algn="just">
              <a:buFont typeface="Arial" panose="020B0604020202020204" pitchFamily="34" charset="0"/>
              <a:buNone/>
            </a:pPr>
            <a:endParaRPr lang="en-US" sz="2800"/>
          </a:p>
          <a:p>
            <a:pPr marL="914400" lvl="1" indent="-457200" algn="just">
              <a:buFont typeface="Arial" panose="020B0604020202020204" pitchFamily="34" charset="0"/>
              <a:buChar char="•"/>
            </a:pPr>
            <a:r>
              <a:rPr lang="en-US" sz="2800" b="1">
                <a:solidFill>
                  <a:srgbClr val="00B0F0"/>
                </a:solidFill>
              </a:rPr>
              <a:t>Deletion: </a:t>
            </a:r>
            <a:r>
              <a:rPr lang="en-US" sz="2800"/>
              <a:t>Removing a node from a </a:t>
            </a:r>
            <a:r>
              <a:rPr lang="en-IN" sz="2800" b="1" i="1">
                <a:solidFill>
                  <a:srgbClr val="00B0F0"/>
                </a:solidFill>
                <a:effectLst>
                  <a:outerShdw blurRad="38100" dist="38100" dir="2700000">
                    <a:srgbClr val="C0C0C0"/>
                  </a:outerShdw>
                </a:effectLst>
                <a:latin typeface="Arial" panose="020B0604020202020204" pitchFamily="34" charset="0"/>
                <a:sym typeface="+mn-ea"/>
              </a:rPr>
              <a:t>Binary Search Tree</a:t>
            </a:r>
            <a:r>
              <a:rPr lang="en-US" sz="2800"/>
              <a:t> requires adjusting the pointers </a:t>
            </a:r>
            <a:r>
              <a:rPr lang="en-IN" altLang="en-US" sz="2800"/>
              <a:t> left and right side </a:t>
            </a:r>
            <a:r>
              <a:rPr lang="en-US" sz="2800"/>
              <a:t>of the</a:t>
            </a:r>
            <a:r>
              <a:rPr lang="en-IN" altLang="en-US" sz="2800"/>
              <a:t> </a:t>
            </a:r>
            <a:r>
              <a:rPr lang="en-IN" sz="2800" b="1" i="1">
                <a:solidFill>
                  <a:srgbClr val="00B0F0"/>
                </a:solidFill>
                <a:effectLst>
                  <a:outerShdw blurRad="38100" dist="38100" dir="2700000">
                    <a:srgbClr val="C0C0C0"/>
                  </a:outerShdw>
                </a:effectLst>
                <a:latin typeface="Arial" panose="020B0604020202020204" pitchFamily="34" charset="0"/>
                <a:sym typeface="+mn-ea"/>
              </a:rPr>
              <a:t>Binary Search Tree</a:t>
            </a:r>
          </a:p>
          <a:p>
            <a:pPr lvl="1" indent="0" algn="just">
              <a:buFont typeface="Arial" panose="020B0604020202020204" pitchFamily="34" charset="0"/>
              <a:buNone/>
            </a:pPr>
            <a:endParaRPr lang="en-IN" sz="2800" b="1" i="1">
              <a:solidFill>
                <a:srgbClr val="00B0F0"/>
              </a:solidFill>
              <a:effectLst>
                <a:outerShdw blurRad="38100" dist="38100" dir="2700000">
                  <a:srgbClr val="C0C0C0"/>
                </a:outerShdw>
              </a:effectLst>
              <a:latin typeface="Arial" panose="020B0604020202020204" pitchFamily="34" charset="0"/>
              <a:sym typeface="+mn-ea"/>
            </a:endParaRPr>
          </a:p>
          <a:p>
            <a:pPr marL="914400" lvl="1" indent="-457200" algn="just">
              <a:buFont typeface="Arial" panose="020B0604020202020204" pitchFamily="34" charset="0"/>
              <a:buChar char="•"/>
            </a:pPr>
            <a:r>
              <a:rPr lang="en-US" sz="2800" b="1">
                <a:solidFill>
                  <a:srgbClr val="00B0F0"/>
                </a:solidFill>
              </a:rPr>
              <a:t>Searching:</a:t>
            </a:r>
            <a:r>
              <a:rPr lang="en-US" sz="2800"/>
              <a:t> Searching for a specific value in a </a:t>
            </a:r>
            <a:r>
              <a:rPr lang="en-IN" sz="2800" b="1" i="1">
                <a:solidFill>
                  <a:srgbClr val="00B0F0"/>
                </a:solidFill>
                <a:effectLst>
                  <a:outerShdw blurRad="38100" dist="38100" dir="2700000">
                    <a:srgbClr val="C0C0C0"/>
                  </a:outerShdw>
                </a:effectLst>
                <a:latin typeface="Arial" panose="020B0604020202020204" pitchFamily="34" charset="0"/>
                <a:sym typeface="+mn-ea"/>
              </a:rPr>
              <a:t>Binary Search Tree</a:t>
            </a:r>
            <a:r>
              <a:rPr lang="en-US" sz="2800"/>
              <a:t> involves traversing the </a:t>
            </a:r>
            <a:r>
              <a:rPr lang="en-IN" sz="2800" b="1" i="1">
                <a:solidFill>
                  <a:srgbClr val="00B0F0"/>
                </a:solidFill>
                <a:effectLst>
                  <a:outerShdw blurRad="38100" dist="38100" dir="2700000">
                    <a:srgbClr val="C0C0C0"/>
                  </a:outerShdw>
                </a:effectLst>
                <a:latin typeface="Arial" panose="020B0604020202020204" pitchFamily="34" charset="0"/>
                <a:sym typeface="+mn-ea"/>
              </a:rPr>
              <a:t>Binary Search Tree</a:t>
            </a:r>
            <a:r>
              <a:rPr lang="en-US" sz="2800"/>
              <a:t> from the </a:t>
            </a:r>
            <a:r>
              <a:rPr lang="en-IN" altLang="en-US" sz="2800"/>
              <a:t>root</a:t>
            </a:r>
            <a:r>
              <a:rPr lang="en-US" sz="2800"/>
              <a:t> node until the value is found or the end of the </a:t>
            </a:r>
            <a:r>
              <a:rPr lang="en-IN" sz="2800" b="1" i="1">
                <a:solidFill>
                  <a:srgbClr val="00B0F0"/>
                </a:solidFill>
                <a:effectLst>
                  <a:outerShdw blurRad="38100" dist="38100" dir="2700000">
                    <a:srgbClr val="C0C0C0"/>
                  </a:outerShdw>
                </a:effectLst>
                <a:latin typeface="Arial" panose="020B0604020202020204" pitchFamily="34" charset="0"/>
                <a:sym typeface="+mn-ea"/>
              </a:rPr>
              <a:t>Binary Search Tree.</a:t>
            </a:r>
          </a:p>
          <a:p>
            <a:pPr lvl="1" indent="0" algn="just">
              <a:buFont typeface="Arial" panose="020B0604020202020204" pitchFamily="34" charset="0"/>
              <a:buNone/>
            </a:pPr>
            <a:endParaRPr lang="en-US" sz="2800"/>
          </a:p>
          <a:p>
            <a:pPr marL="914400" lvl="1" indent="-457200" algn="just">
              <a:buFont typeface="Arial" panose="020B0604020202020204" pitchFamily="34" charset="0"/>
              <a:buChar char="•"/>
            </a:pPr>
            <a:r>
              <a:rPr lang="en-IN" altLang="en-US" sz="2800" b="1">
                <a:solidFill>
                  <a:srgbClr val="00B0F0"/>
                </a:solidFill>
              </a:rPr>
              <a:t>Traversing</a:t>
            </a:r>
            <a:r>
              <a:rPr lang="en-US" sz="2800" b="1">
                <a:solidFill>
                  <a:srgbClr val="00B0F0"/>
                </a:solidFill>
              </a:rPr>
              <a:t> :</a:t>
            </a:r>
            <a:r>
              <a:rPr lang="en-IN" altLang="en-US" sz="2800" b="1">
                <a:solidFill>
                  <a:srgbClr val="00B0F0"/>
                </a:solidFill>
              </a:rPr>
              <a:t> </a:t>
            </a:r>
            <a:r>
              <a:rPr lang="en-US" sz="2800"/>
              <a:t>This involves the </a:t>
            </a:r>
            <a:r>
              <a:rPr lang="en-IN" altLang="en-US" sz="2800" b="1">
                <a:solidFill>
                  <a:srgbClr val="00B0F0"/>
                </a:solidFill>
              </a:rPr>
              <a:t>preorder, Inorder and Postorder</a:t>
            </a:r>
            <a:r>
              <a:rPr lang="en-US" sz="2800"/>
              <a:t> techniques</a:t>
            </a:r>
          </a:p>
          <a:p>
            <a:pPr marL="914400" lvl="1" indent="-457200">
              <a:buFont typeface="Arial" panose="020B0604020202020204" pitchFamily="34" charset="0"/>
              <a:buChar char="•"/>
            </a:pPr>
            <a:endParaRPr lang="en-US" sz="2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62000" y="1729740"/>
            <a:ext cx="10585450" cy="2024380"/>
          </a:xfrm>
          <a:prstGeom prst="rect">
            <a:avLst/>
          </a:prstGeom>
          <a:noFill/>
        </p:spPr>
        <p:txBody>
          <a:bodyPr wrap="square" rtlCol="0" anchor="t">
            <a:noAutofit/>
          </a:bodyPr>
          <a:lstStyle/>
          <a:p>
            <a:pPr algn="just" fontAlgn="base">
              <a:spcBef>
                <a:spcPct val="0"/>
              </a:spcBef>
              <a:spcAft>
                <a:spcPct val="0"/>
              </a:spcAft>
              <a:defRPr/>
            </a:pPr>
            <a:r>
              <a:rPr lang="en-GB" altLang="en-US" sz="3200" i="1" dirty="0">
                <a:solidFill>
                  <a:srgbClr val="FF0000"/>
                </a:solidFill>
                <a:effectLst>
                  <a:outerShdw blurRad="38100" dist="38100" dir="2700000">
                    <a:srgbClr val="C0C0C0"/>
                  </a:outerShdw>
                </a:effectLst>
                <a:latin typeface="Arial" panose="020B0604020202020204" pitchFamily="34" charset="0"/>
                <a:sym typeface="+mn-ea"/>
              </a:rPr>
              <a:t>9</a:t>
            </a:r>
            <a:r>
              <a:rPr lang="en-US" sz="3200" i="1" dirty="0">
                <a:solidFill>
                  <a:srgbClr val="FF0000"/>
                </a:solidFill>
                <a:effectLst>
                  <a:outerShdw blurRad="38100" dist="38100" dir="2700000">
                    <a:srgbClr val="C0C0C0"/>
                  </a:outerShdw>
                </a:effectLst>
                <a:latin typeface="Arial" panose="020B0604020202020204" pitchFamily="34" charset="0"/>
                <a:sym typeface="+mn-ea"/>
              </a:rPr>
              <a:t>. </a:t>
            </a:r>
            <a:r>
              <a:rPr lang="en-GB" altLang="en-US" sz="3200" i="1" dirty="0">
                <a:solidFill>
                  <a:srgbClr val="FF0000"/>
                </a:solidFill>
                <a:effectLst>
                  <a:outerShdw blurRad="38100" dist="38100" dir="2700000">
                    <a:srgbClr val="C0C0C0"/>
                  </a:outerShdw>
                </a:effectLst>
                <a:latin typeface="Arial" panose="020B0604020202020204" pitchFamily="34" charset="0"/>
                <a:sym typeface="+mn-ea"/>
              </a:rPr>
              <a:t>Binary Search Tree </a:t>
            </a:r>
            <a:r>
              <a:rPr lang="en-US" sz="3200" i="1" dirty="0">
                <a:solidFill>
                  <a:srgbClr val="FF0000"/>
                </a:solidFill>
                <a:effectLst>
                  <a:outerShdw blurRad="38100" dist="38100" dir="2700000">
                    <a:srgbClr val="C0C0C0"/>
                  </a:outerShdw>
                </a:effectLst>
                <a:latin typeface="Arial" panose="020B0604020202020204" pitchFamily="34" charset="0"/>
                <a:sym typeface="+mn-ea"/>
              </a:rPr>
              <a:t>implemetation using </a:t>
            </a:r>
            <a:r>
              <a:rPr lang="en-IN" sz="3200" b="1" i="1">
                <a:solidFill>
                  <a:srgbClr val="00B0F0"/>
                </a:solidFill>
                <a:effectLst>
                  <a:outerShdw blurRad="38100" dist="38100" dir="2700000">
                    <a:srgbClr val="C0C0C0"/>
                  </a:outerShdw>
                </a:effectLst>
                <a:latin typeface="Arial" panose="020B0604020202020204" pitchFamily="34" charset="0"/>
                <a:sym typeface="+mn-ea"/>
              </a:rPr>
              <a:t>Linked List</a:t>
            </a:r>
            <a:endParaRPr lang="en-GB" altLang="en-US" sz="3200" b="1">
              <a:solidFill>
                <a:srgbClr val="FF0000"/>
              </a:solidFill>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2750" y="393065"/>
            <a:ext cx="11461750" cy="5852795"/>
          </a:xfrm>
          <a:prstGeom prst="rect">
            <a:avLst/>
          </a:prstGeom>
          <a:noFill/>
        </p:spPr>
        <p:txBody>
          <a:bodyPr wrap="square" rtlCol="0" anchor="t">
            <a:noAutofit/>
          </a:bodyPr>
          <a:lstStyle/>
          <a:p>
            <a:r>
              <a:rPr lang="en-US" altLang="x-none" sz="3200" b="1" dirty="0">
                <a:solidFill>
                  <a:srgbClr val="FF0000"/>
                </a:solidFill>
                <a:latin typeface="Arial" panose="020B0604020202020204" pitchFamily="34" charset="0"/>
              </a:rPr>
              <a:t>Node Structure</a:t>
            </a:r>
            <a:r>
              <a:rPr lang="en-IN" altLang="en-US" sz="3200" b="1" dirty="0">
                <a:solidFill>
                  <a:srgbClr val="FF0000"/>
                </a:solidFill>
                <a:latin typeface="Arial" panose="020B0604020202020204" pitchFamily="34" charset="0"/>
              </a:rPr>
              <a:t> in a Binary Search Tree</a:t>
            </a:r>
            <a:r>
              <a:rPr lang="en-US" altLang="x-none" sz="3200" b="1" dirty="0">
                <a:solidFill>
                  <a:srgbClr val="FF0000"/>
                </a:solidFill>
                <a:latin typeface="Arial" panose="020B0604020202020204" pitchFamily="34" charset="0"/>
              </a:rPr>
              <a:t>:</a:t>
            </a:r>
            <a:r>
              <a:rPr lang="en-US" altLang="x-none" sz="3200" dirty="0">
                <a:solidFill>
                  <a:srgbClr val="FF0000"/>
                </a:solidFill>
                <a:latin typeface="Arial" panose="020B0604020202020204" pitchFamily="34" charset="0"/>
              </a:rPr>
              <a:t> </a:t>
            </a:r>
          </a:p>
          <a:p>
            <a:pPr marL="541020" lvl="2" indent="457200"/>
            <a:r>
              <a:rPr lang="en-US" altLang="x-none" sz="3200" b="1" dirty="0">
                <a:latin typeface="Arial" panose="020B0604020202020204" pitchFamily="34" charset="0"/>
              </a:rPr>
              <a:t>A node</a:t>
            </a:r>
            <a:r>
              <a:rPr lang="en-US" altLang="x-none" sz="3200" dirty="0">
                <a:latin typeface="Arial" panose="020B0604020202020204" pitchFamily="34" charset="0"/>
              </a:rPr>
              <a:t> in a</a:t>
            </a:r>
            <a:r>
              <a:rPr lang="en-IN" altLang="en-US" sz="3200" dirty="0">
                <a:latin typeface="Arial" panose="020B0604020202020204" pitchFamily="34" charset="0"/>
              </a:rPr>
              <a:t> Binary Search Tree</a:t>
            </a:r>
            <a:r>
              <a:rPr lang="en-US" altLang="x-none" sz="3200" dirty="0">
                <a:latin typeface="Arial" panose="020B0604020202020204" pitchFamily="34" charset="0"/>
              </a:rPr>
              <a:t> typically consists of t</a:t>
            </a:r>
            <a:r>
              <a:rPr lang="en-IN" altLang="en-US" sz="3200" dirty="0">
                <a:latin typeface="Arial" panose="020B0604020202020204" pitchFamily="34" charset="0"/>
              </a:rPr>
              <a:t>hree </a:t>
            </a:r>
            <a:r>
              <a:rPr lang="en-US" altLang="x-none" sz="3200" dirty="0">
                <a:latin typeface="Arial" panose="020B0604020202020204" pitchFamily="34" charset="0"/>
              </a:rPr>
              <a:t>components :</a:t>
            </a:r>
          </a:p>
          <a:p>
            <a:r>
              <a:rPr lang="en-US" altLang="x-none" sz="3200" b="1" dirty="0">
                <a:solidFill>
                  <a:srgbClr val="00B0F0"/>
                </a:solidFill>
                <a:latin typeface="Arial" panose="020B0604020202020204" pitchFamily="34" charset="0"/>
              </a:rPr>
              <a:t>                     1. Data:</a:t>
            </a:r>
            <a:r>
              <a:rPr lang="en-US" altLang="x-none" sz="3200" dirty="0">
                <a:latin typeface="Arial" panose="020B0604020202020204" pitchFamily="34" charset="0"/>
              </a:rPr>
              <a:t> It holds the actual value or data  </a:t>
            </a:r>
          </a:p>
          <a:p>
            <a:r>
              <a:rPr lang="en-US" altLang="x-none" sz="3200" dirty="0">
                <a:latin typeface="Arial" panose="020B0604020202020204" pitchFamily="34" charset="0"/>
              </a:rPr>
              <a:t>                                   associated with the  node.</a:t>
            </a:r>
          </a:p>
          <a:p>
            <a:r>
              <a:rPr lang="en-US" altLang="x-none" sz="3200" b="1" dirty="0">
                <a:solidFill>
                  <a:srgbClr val="00B0F0"/>
                </a:solidFill>
                <a:latin typeface="Arial" panose="020B0604020202020204" pitchFamily="34" charset="0"/>
              </a:rPr>
              <a:t>                     2. </a:t>
            </a:r>
            <a:r>
              <a:rPr lang="en-IN" altLang="en-US" sz="3200" b="1" dirty="0">
                <a:solidFill>
                  <a:srgbClr val="00B0F0"/>
                </a:solidFill>
                <a:latin typeface="Arial" panose="020B0604020202020204" pitchFamily="34" charset="0"/>
              </a:rPr>
              <a:t>Left</a:t>
            </a:r>
            <a:r>
              <a:rPr lang="en-US" altLang="x-none" sz="3200" b="1" dirty="0">
                <a:solidFill>
                  <a:srgbClr val="00B0F0"/>
                </a:solidFill>
                <a:latin typeface="Arial" panose="020B0604020202020204" pitchFamily="34" charset="0"/>
              </a:rPr>
              <a:t> Pointer: </a:t>
            </a:r>
            <a:r>
              <a:rPr lang="en-US" altLang="x-none" sz="3200" dirty="0">
                <a:latin typeface="Arial" panose="020B0604020202020204" pitchFamily="34" charset="0"/>
              </a:rPr>
              <a:t>It stores the memory address </a:t>
            </a:r>
          </a:p>
          <a:p>
            <a:r>
              <a:rPr lang="en-US" altLang="x-none" sz="3200" dirty="0">
                <a:latin typeface="Arial" panose="020B0604020202020204" pitchFamily="34" charset="0"/>
              </a:rPr>
              <a:t>                         (reference) of the </a:t>
            </a:r>
            <a:r>
              <a:rPr lang="en-US" altLang="x-none" sz="3200" b="1" dirty="0">
                <a:solidFill>
                  <a:srgbClr val="00B0F0"/>
                </a:solidFill>
                <a:latin typeface="Arial" panose="020B0604020202020204" pitchFamily="34" charset="0"/>
              </a:rPr>
              <a:t>Left node</a:t>
            </a:r>
            <a:r>
              <a:rPr lang="en-IN" altLang="en-US" sz="3200" b="1" dirty="0">
                <a:solidFill>
                  <a:srgbClr val="00B0F0"/>
                </a:solidFill>
                <a:latin typeface="Arial" panose="020B0604020202020204" pitchFamily="34" charset="0"/>
              </a:rPr>
              <a:t>.</a:t>
            </a:r>
            <a:r>
              <a:rPr lang="en-US" altLang="x-none" sz="3200" dirty="0">
                <a:latin typeface="Arial" panose="020B0604020202020204" pitchFamily="34" charset="0"/>
              </a:rPr>
              <a:t>.</a:t>
            </a:r>
            <a:r>
              <a:rPr lang="en-IN" altLang="en-US" sz="3200" dirty="0">
                <a:latin typeface="Arial" panose="020B0604020202020204" pitchFamily="34" charset="0"/>
              </a:rPr>
              <a:t>  </a:t>
            </a:r>
          </a:p>
          <a:p>
            <a:r>
              <a:rPr lang="en-IN" altLang="en-US" sz="3200" dirty="0">
                <a:latin typeface="Arial" panose="020B0604020202020204" pitchFamily="34" charset="0"/>
              </a:rPr>
              <a:t>                     3</a:t>
            </a:r>
            <a:r>
              <a:rPr lang="en-US" altLang="x-none" sz="3200" b="1" dirty="0">
                <a:solidFill>
                  <a:srgbClr val="00B0F0"/>
                </a:solidFill>
                <a:latin typeface="Arial" panose="020B0604020202020204" pitchFamily="34" charset="0"/>
                <a:sym typeface="+mn-ea"/>
              </a:rPr>
              <a:t>. </a:t>
            </a:r>
            <a:r>
              <a:rPr lang="en-GB" altLang="en-US" sz="3200" b="1" dirty="0">
                <a:solidFill>
                  <a:srgbClr val="00B0F0"/>
                </a:solidFill>
                <a:latin typeface="Arial" panose="020B0604020202020204" pitchFamily="34" charset="0"/>
                <a:sym typeface="+mn-ea"/>
              </a:rPr>
              <a:t>Right</a:t>
            </a:r>
            <a:r>
              <a:rPr lang="en-US" altLang="x-none" sz="3200" b="1" dirty="0">
                <a:solidFill>
                  <a:srgbClr val="00B0F0"/>
                </a:solidFill>
                <a:latin typeface="Arial" panose="020B0604020202020204" pitchFamily="34" charset="0"/>
                <a:sym typeface="+mn-ea"/>
              </a:rPr>
              <a:t> Pointer: </a:t>
            </a:r>
            <a:r>
              <a:rPr lang="en-US" altLang="x-none" sz="3200" dirty="0">
                <a:latin typeface="Arial" panose="020B0604020202020204" pitchFamily="34" charset="0"/>
                <a:sym typeface="+mn-ea"/>
              </a:rPr>
              <a:t>It stores the memory address </a:t>
            </a:r>
            <a:endParaRPr lang="en-US" altLang="x-none" sz="3200" dirty="0">
              <a:latin typeface="Arial" panose="020B0604020202020204" pitchFamily="34" charset="0"/>
            </a:endParaRPr>
          </a:p>
          <a:p>
            <a:r>
              <a:rPr lang="en-US" altLang="x-none" sz="3200" dirty="0">
                <a:latin typeface="Arial" panose="020B0604020202020204" pitchFamily="34" charset="0"/>
                <a:sym typeface="+mn-ea"/>
              </a:rPr>
              <a:t>                         (reference) of the </a:t>
            </a:r>
            <a:r>
              <a:rPr lang="en-IN" altLang="en-US" sz="3200" b="1" dirty="0">
                <a:solidFill>
                  <a:srgbClr val="00B0F0"/>
                </a:solidFill>
                <a:latin typeface="Arial" panose="020B0604020202020204" pitchFamily="34" charset="0"/>
                <a:sym typeface="+mn-ea"/>
              </a:rPr>
              <a:t>Right</a:t>
            </a:r>
            <a:r>
              <a:rPr lang="en-US" altLang="x-none" sz="3200" b="1" dirty="0">
                <a:solidFill>
                  <a:srgbClr val="00B0F0"/>
                </a:solidFill>
                <a:latin typeface="Arial" panose="020B0604020202020204" pitchFamily="34" charset="0"/>
                <a:sym typeface="+mn-ea"/>
              </a:rPr>
              <a:t> node</a:t>
            </a:r>
            <a:r>
              <a:rPr lang="en-IN" altLang="en-US" sz="3200" b="1" dirty="0">
                <a:solidFill>
                  <a:srgbClr val="00B0F0"/>
                </a:solidFill>
                <a:latin typeface="Arial" panose="020B0604020202020204" pitchFamily="34" charset="0"/>
                <a:sym typeface="+mn-ea"/>
              </a:rPr>
              <a:t>.</a:t>
            </a:r>
            <a:r>
              <a:rPr lang="en-US" altLang="x-none" sz="3200" dirty="0">
                <a:latin typeface="Arial" panose="020B0604020202020204" pitchFamily="34" charset="0"/>
                <a:sym typeface="+mn-ea"/>
              </a:rPr>
              <a:t>.</a:t>
            </a:r>
          </a:p>
          <a:p>
            <a:pPr marL="1828800" lvl="4" indent="457200"/>
            <a:r>
              <a:rPr lang="en-US" altLang="x-none" sz="3200" dirty="0">
                <a:latin typeface="Arial" panose="020B0604020202020204" pitchFamily="34" charset="0"/>
                <a:sym typeface="+mn-ea"/>
              </a:rPr>
              <a:t> </a:t>
            </a:r>
            <a:r>
              <a:rPr lang="en-IN" altLang="en-US" sz="3200" b="1" dirty="0">
                <a:solidFill>
                  <a:srgbClr val="FF0000"/>
                </a:solidFill>
                <a:latin typeface="Arial" panose="020B0604020202020204" pitchFamily="34" charset="0"/>
              </a:rPr>
              <a:t>4. Root </a:t>
            </a:r>
            <a:r>
              <a:rPr lang="en-US" altLang="x-none" sz="3200" b="1" dirty="0">
                <a:solidFill>
                  <a:srgbClr val="FF0000"/>
                </a:solidFill>
                <a:latin typeface="Arial" panose="020B0604020202020204" pitchFamily="34" charset="0"/>
              </a:rPr>
              <a:t>:</a:t>
            </a:r>
            <a:r>
              <a:rPr lang="en-IN" altLang="en-US" sz="3200" dirty="0">
                <a:solidFill>
                  <a:srgbClr val="FF0000"/>
                </a:solidFill>
                <a:latin typeface="Arial" panose="020B0604020202020204" pitchFamily="34" charset="0"/>
              </a:rPr>
              <a:t> </a:t>
            </a:r>
            <a:r>
              <a:rPr lang="en-US" altLang="x-none" sz="3200" dirty="0">
                <a:latin typeface="Arial" panose="020B0604020202020204" pitchFamily="34" charset="0"/>
              </a:rPr>
              <a:t>The</a:t>
            </a:r>
            <a:r>
              <a:rPr lang="en-IN" altLang="en-US" sz="3200" dirty="0">
                <a:latin typeface="Arial" panose="020B0604020202020204" pitchFamily="34" charset="0"/>
              </a:rPr>
              <a:t> Binary Tree is</a:t>
            </a:r>
            <a:r>
              <a:rPr lang="en-US" altLang="x-none" sz="3200" dirty="0">
                <a:latin typeface="Arial" panose="020B0604020202020204" pitchFamily="34" charset="0"/>
              </a:rPr>
              <a:t> is accessed through </a:t>
            </a:r>
            <a:r>
              <a:rPr lang="en-IN" altLang="en-US" sz="3200" dirty="0">
                <a:latin typeface="Arial" panose="020B0604020202020204" pitchFamily="34" charset="0"/>
              </a:rPr>
              <a:t>	</a:t>
            </a:r>
            <a:r>
              <a:rPr lang="en-US" altLang="x-none" sz="3200" dirty="0">
                <a:latin typeface="Arial" panose="020B0604020202020204" pitchFamily="34" charset="0"/>
              </a:rPr>
              <a:t>the </a:t>
            </a:r>
            <a:r>
              <a:rPr lang="en-IN" altLang="en-US" sz="3200" b="1" dirty="0">
                <a:solidFill>
                  <a:srgbClr val="00B0F0"/>
                </a:solidFill>
                <a:latin typeface="Arial" panose="020B0604020202020204" pitchFamily="34" charset="0"/>
              </a:rPr>
              <a:t>Root </a:t>
            </a:r>
            <a:r>
              <a:rPr lang="en-US" altLang="x-none" sz="3200" b="1" dirty="0">
                <a:solidFill>
                  <a:srgbClr val="00B0F0"/>
                </a:solidFill>
                <a:latin typeface="Arial" panose="020B0604020202020204" pitchFamily="34" charset="0"/>
              </a:rPr>
              <a:t>node</a:t>
            </a:r>
            <a:r>
              <a:rPr lang="en-US" altLang="x-none" sz="3200" dirty="0">
                <a:latin typeface="Arial" panose="020B0604020202020204" pitchFamily="34" charset="0"/>
              </a:rPr>
              <a:t>, which </a:t>
            </a:r>
            <a:r>
              <a:rPr lang="en-US" altLang="x-none" sz="3200" b="1" dirty="0">
                <a:solidFill>
                  <a:srgbClr val="00B0F0"/>
                </a:solidFill>
                <a:latin typeface="Arial" panose="020B0604020202020204" pitchFamily="34" charset="0"/>
              </a:rPr>
              <a:t>points to the first node</a:t>
            </a:r>
            <a:r>
              <a:rPr lang="en-US" altLang="x-none" sz="3200" dirty="0">
                <a:latin typeface="Arial" panose="020B0604020202020204" pitchFamily="34" charset="0"/>
              </a:rPr>
              <a:t> </a:t>
            </a:r>
            <a:r>
              <a:rPr lang="en-IN" altLang="en-US" sz="3200" dirty="0">
                <a:latin typeface="Arial" panose="020B0604020202020204" pitchFamily="34" charset="0"/>
              </a:rPr>
              <a:t>	</a:t>
            </a:r>
            <a:r>
              <a:rPr lang="en-US" altLang="x-none" sz="3200" dirty="0">
                <a:latin typeface="Arial" panose="020B0604020202020204" pitchFamily="34" charset="0"/>
              </a:rPr>
              <a:t>in the</a:t>
            </a:r>
            <a:r>
              <a:rPr lang="en-IN" altLang="en-US" sz="3200" dirty="0">
                <a:latin typeface="Arial" panose="020B0604020202020204" pitchFamily="34" charset="0"/>
              </a:rPr>
              <a:t> </a:t>
            </a:r>
            <a:r>
              <a:rPr lang="en-IN" altLang="en-US" sz="3200" b="1" dirty="0">
                <a:solidFill>
                  <a:srgbClr val="FF0000"/>
                </a:solidFill>
                <a:latin typeface="Arial" panose="020B0604020202020204" pitchFamily="34" charset="0"/>
              </a:rPr>
              <a:t>Binary Search Tree</a:t>
            </a:r>
            <a:r>
              <a:rPr lang="en-US" altLang="x-none" sz="3200" dirty="0">
                <a:latin typeface="Arial" panose="020B0604020202020204" pitchFamily="34" charset="0"/>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69570" y="412750"/>
            <a:ext cx="11543665" cy="6259195"/>
          </a:xfrm>
          <a:prstGeom prst="rect">
            <a:avLst/>
          </a:prstGeom>
          <a:noFill/>
        </p:spPr>
        <p:txBody>
          <a:bodyPr wrap="square" rtlCol="0">
            <a:noAutofit/>
          </a:bodyPr>
          <a:lstStyle/>
          <a:p>
            <a:r>
              <a:rPr lang="en-GB" altLang="en-US" sz="3200" b="1">
                <a:solidFill>
                  <a:srgbClr val="FF0000"/>
                </a:solidFill>
              </a:rPr>
              <a:t>C- implementation of NODE in a linked list </a:t>
            </a:r>
          </a:p>
          <a:p>
            <a:r>
              <a:rPr lang="en-GB" altLang="en-US" sz="3200" b="1">
                <a:solidFill>
                  <a:srgbClr val="FF0000"/>
                </a:solidFill>
              </a:rPr>
              <a:t>  </a:t>
            </a:r>
            <a:r>
              <a:rPr lang="en-GB" altLang="en-US" sz="3600"/>
              <a:t>Since </a:t>
            </a:r>
            <a:r>
              <a:rPr lang="en-GB" altLang="en-US" sz="3600">
                <a:solidFill>
                  <a:srgbClr val="00B0F0"/>
                </a:solidFill>
              </a:rPr>
              <a:t>NODE</a:t>
            </a:r>
            <a:r>
              <a:rPr lang="en-GB" altLang="en-US" sz="3600"/>
              <a:t> in a </a:t>
            </a:r>
            <a:r>
              <a:rPr lang="en-IN" altLang="en-GB" sz="3600" b="1">
                <a:solidFill>
                  <a:srgbClr val="FF0000"/>
                </a:solidFill>
              </a:rPr>
              <a:t>BINARY SEARCH TREE</a:t>
            </a:r>
            <a:r>
              <a:rPr lang="en-GB" altLang="en-US" sz="3600"/>
              <a:t> is a collection of </a:t>
            </a:r>
            <a:r>
              <a:rPr lang="en-GB" altLang="en-US" sz="3600" b="1"/>
              <a:t>heterogenous data items (items with different data types)</a:t>
            </a:r>
            <a:r>
              <a:rPr lang="en-GB" altLang="en-US" sz="3600"/>
              <a:t>, we can have the following structure defination for a </a:t>
            </a:r>
            <a:r>
              <a:rPr lang="en-GB" altLang="en-US" sz="3600">
                <a:solidFill>
                  <a:srgbClr val="00B0F0"/>
                </a:solidFill>
              </a:rPr>
              <a:t>NODE.</a:t>
            </a:r>
            <a:endParaRPr lang="en-GB" altLang="en-US" sz="3600"/>
          </a:p>
          <a:p>
            <a:pPr lvl="2"/>
            <a:r>
              <a:rPr lang="en-GB" altLang="en-US" sz="3200" b="1">
                <a:solidFill>
                  <a:srgbClr val="FF0000"/>
                </a:solidFill>
              </a:rPr>
              <a:t>struct</a:t>
            </a:r>
            <a:r>
              <a:rPr lang="en-GB" altLang="en-US" sz="3200"/>
              <a:t> </a:t>
            </a:r>
            <a:r>
              <a:rPr lang="en-GB" altLang="en-US" sz="3200" b="1">
                <a:solidFill>
                  <a:srgbClr val="00B0F0"/>
                </a:solidFill>
              </a:rPr>
              <a:t>NODE</a:t>
            </a:r>
            <a:r>
              <a:rPr lang="en-GB" altLang="en-US" sz="3200"/>
              <a:t> {</a:t>
            </a:r>
          </a:p>
          <a:p>
            <a:pPr lvl="2"/>
            <a:r>
              <a:rPr lang="en-GB" altLang="en-US" sz="3200"/>
              <a:t>    </a:t>
            </a:r>
            <a:r>
              <a:rPr lang="en-IN" altLang="en-GB" sz="3200"/>
              <a:t>	</a:t>
            </a:r>
            <a:r>
              <a:rPr lang="en-GB" altLang="en-US" sz="3200"/>
              <a:t>int data;</a:t>
            </a:r>
          </a:p>
          <a:p>
            <a:pPr lvl="2"/>
            <a:r>
              <a:rPr lang="en-GB" altLang="en-US" sz="3200"/>
              <a:t>    </a:t>
            </a:r>
            <a:r>
              <a:rPr lang="en-IN" altLang="en-GB" sz="3200"/>
              <a:t>	</a:t>
            </a:r>
            <a:r>
              <a:rPr lang="en-GB" altLang="en-US" sz="3200" b="1">
                <a:solidFill>
                  <a:srgbClr val="FF0000"/>
                </a:solidFill>
              </a:rPr>
              <a:t>struct</a:t>
            </a:r>
            <a:r>
              <a:rPr lang="en-GB" altLang="en-US" sz="3200"/>
              <a:t> </a:t>
            </a:r>
            <a:r>
              <a:rPr lang="en-GB" altLang="en-US" sz="3200" b="1">
                <a:solidFill>
                  <a:srgbClr val="00B0F0"/>
                </a:solidFill>
              </a:rPr>
              <a:t>NODE</a:t>
            </a:r>
            <a:r>
              <a:rPr lang="en-GB" altLang="en-US" sz="3200"/>
              <a:t>* </a:t>
            </a:r>
            <a:r>
              <a:rPr lang="en-IN" altLang="en-GB" sz="3200"/>
              <a:t>left</a:t>
            </a:r>
            <a:r>
              <a:rPr lang="en-GB" altLang="en-US" sz="3200"/>
              <a:t>;</a:t>
            </a:r>
          </a:p>
          <a:p>
            <a:pPr marL="1371600" lvl="3" indent="457200"/>
            <a:r>
              <a:rPr lang="en-GB" altLang="en-US" sz="3200" b="1">
                <a:solidFill>
                  <a:srgbClr val="FF0000"/>
                </a:solidFill>
                <a:sym typeface="+mn-ea"/>
              </a:rPr>
              <a:t>struct</a:t>
            </a:r>
            <a:r>
              <a:rPr lang="en-GB" altLang="en-US" sz="3200">
                <a:sym typeface="+mn-ea"/>
              </a:rPr>
              <a:t> </a:t>
            </a:r>
            <a:r>
              <a:rPr lang="en-GB" altLang="en-US" sz="3200" b="1">
                <a:solidFill>
                  <a:srgbClr val="00B0F0"/>
                </a:solidFill>
                <a:sym typeface="+mn-ea"/>
              </a:rPr>
              <a:t>NODE</a:t>
            </a:r>
            <a:r>
              <a:rPr lang="en-GB" altLang="en-US" sz="3200">
                <a:sym typeface="+mn-ea"/>
              </a:rPr>
              <a:t>* </a:t>
            </a:r>
            <a:r>
              <a:rPr lang="en-IN" altLang="en-GB" sz="3200">
                <a:sym typeface="+mn-ea"/>
              </a:rPr>
              <a:t>right</a:t>
            </a:r>
            <a:r>
              <a:rPr lang="en-GB" altLang="en-US" sz="3200">
                <a:sym typeface="+mn-ea"/>
              </a:rPr>
              <a:t>;</a:t>
            </a:r>
            <a:endParaRPr lang="en-GB" altLang="en-US" sz="3200">
              <a:solidFill>
                <a:srgbClr val="00B0F0"/>
              </a:solidFill>
            </a:endParaRPr>
          </a:p>
          <a:p>
            <a:pPr lvl="2"/>
            <a:r>
              <a:rPr lang="en-GB" altLang="en-US" sz="3200"/>
              <a:t>} </a:t>
            </a:r>
          </a:p>
          <a:p>
            <a:r>
              <a:rPr lang="en-GB" altLang="en-US" sz="3600"/>
              <a:t> we can have following pointer declation  declaration to hold the address/reference of Node in a </a:t>
            </a:r>
            <a:r>
              <a:rPr lang="en-GB" altLang="en-US" sz="3600" b="1">
                <a:solidFill>
                  <a:srgbClr val="FF0000"/>
                </a:solidFill>
              </a:rPr>
              <a:t>Binary Search Tree</a:t>
            </a:r>
            <a:endParaRPr lang="en-GB" altLang="en-US" sz="3600"/>
          </a:p>
          <a:p>
            <a:r>
              <a:rPr lang="en-GB" altLang="en-US" sz="3600" b="1">
                <a:solidFill>
                  <a:srgbClr val="FF0000"/>
                </a:solidFill>
              </a:rPr>
              <a:t>struct</a:t>
            </a:r>
            <a:r>
              <a:rPr lang="en-GB" altLang="en-US" sz="3600"/>
              <a:t> </a:t>
            </a:r>
            <a:r>
              <a:rPr lang="en-GB" altLang="en-US" sz="3600" b="1">
                <a:solidFill>
                  <a:srgbClr val="00B0F0"/>
                </a:solidFill>
              </a:rPr>
              <a:t>NODE</a:t>
            </a:r>
            <a:r>
              <a:rPr lang="en-GB" altLang="en-US" sz="3600"/>
              <a:t>* </a:t>
            </a:r>
            <a:r>
              <a:rPr lang="en-IN" altLang="en-GB" sz="3600"/>
              <a:t>root</a:t>
            </a:r>
            <a:r>
              <a:rPr lang="en-GB" altLang="en-US" sz="3600"/>
              <a:t>   </a:t>
            </a:r>
            <a:r>
              <a:rPr lang="en-GB" altLang="en-US" sz="2000"/>
              <a:t> // </a:t>
            </a:r>
            <a:r>
              <a:rPr lang="en-IN" altLang="en-GB" sz="2000"/>
              <a:t>root</a:t>
            </a:r>
            <a:r>
              <a:rPr lang="en-GB" altLang="en-US" sz="2000"/>
              <a:t> is pointer holding address of a </a:t>
            </a:r>
            <a:r>
              <a:rPr lang="en-IN" altLang="en-GB" sz="2000"/>
              <a:t>First </a:t>
            </a:r>
            <a:r>
              <a:rPr lang="en-GB" altLang="en-US" sz="2000"/>
              <a:t>node in a </a:t>
            </a:r>
            <a:r>
              <a:rPr lang="en-IN" altLang="en-GB" sz="2000"/>
              <a:t> Binary Tree</a:t>
            </a:r>
            <a:endParaRPr lang="en-GB" altLang="en-US" sz="2000"/>
          </a:p>
          <a:p>
            <a:endParaRPr lang="en-GB" alt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74650" y="-38735"/>
            <a:ext cx="11261090" cy="6896735"/>
          </a:xfrm>
          <a:prstGeom prst="rect">
            <a:avLst/>
          </a:prstGeom>
          <a:noFill/>
        </p:spPr>
        <p:txBody>
          <a:bodyPr wrap="square" rtlCol="0" anchor="t">
            <a:noAutofit/>
          </a:bodyPr>
          <a:lstStyle/>
          <a:p>
            <a:r>
              <a:rPr lang="en-US" sz="3600" dirty="0"/>
              <a:t>Algorithm</a:t>
            </a:r>
            <a:r>
              <a:rPr lang="en-IN" altLang="en-US" sz="3600" dirty="0"/>
              <a:t> for </a:t>
            </a:r>
            <a:r>
              <a:rPr lang="en-IN" altLang="en-US" sz="3600" b="1" dirty="0">
                <a:solidFill>
                  <a:srgbClr val="FF0000"/>
                </a:solidFill>
              </a:rPr>
              <a:t>Insertion  operation</a:t>
            </a:r>
            <a:r>
              <a:rPr lang="en-IN" altLang="en-US" sz="3600" dirty="0"/>
              <a:t> in </a:t>
            </a:r>
            <a:r>
              <a:rPr lang="en-IN" altLang="en-US" sz="3600" b="1" dirty="0">
                <a:solidFill>
                  <a:srgbClr val="00B0F0"/>
                </a:solidFill>
              </a:rPr>
              <a:t>Binary Search Tree</a:t>
            </a:r>
          </a:p>
          <a:p>
            <a:r>
              <a:rPr lang="en-IN" altLang="en-US" sz="3600" b="1" dirty="0"/>
              <a:t>Step -</a:t>
            </a:r>
            <a:r>
              <a:rPr lang="en-US" sz="3600" b="1" dirty="0"/>
              <a:t>1</a:t>
            </a:r>
            <a:r>
              <a:rPr lang="en-US" sz="3600" dirty="0"/>
              <a:t>. START</a:t>
            </a:r>
          </a:p>
          <a:p>
            <a:r>
              <a:rPr lang="en-IN" altLang="en-US" sz="3600" b="1" dirty="0"/>
              <a:t>Step -2</a:t>
            </a:r>
            <a:r>
              <a:rPr lang="en-US" sz="3600" dirty="0"/>
              <a:t>. Create a</a:t>
            </a:r>
            <a:r>
              <a:rPr lang="en-IN" altLang="en-US" sz="3600" dirty="0"/>
              <a:t> </a:t>
            </a:r>
            <a:r>
              <a:rPr lang="en-IN" altLang="en-US" sz="3600" b="1" dirty="0">
                <a:solidFill>
                  <a:srgbClr val="FF0000"/>
                </a:solidFill>
              </a:rPr>
              <a:t>new node</a:t>
            </a:r>
            <a:r>
              <a:rPr lang="en-IN" altLang="en-US" sz="3600" dirty="0"/>
              <a:t> with pointer -</a:t>
            </a:r>
            <a:r>
              <a:rPr lang="en-IN" altLang="en-US" sz="3600" b="1" dirty="0">
                <a:solidFill>
                  <a:srgbClr val="FF0000"/>
                </a:solidFill>
              </a:rPr>
              <a:t> p </a:t>
            </a:r>
            <a:endParaRPr lang="en-IN" altLang="en-US" sz="3600" dirty="0"/>
          </a:p>
          <a:p>
            <a:r>
              <a:rPr lang="en-IN" altLang="en-US" sz="3600" b="1" dirty="0"/>
              <a:t>Step -3</a:t>
            </a:r>
            <a:r>
              <a:rPr lang="en-IN" altLang="en-US" sz="3600" dirty="0"/>
              <a:t>. Set </a:t>
            </a:r>
            <a:r>
              <a:rPr lang="en-IN" altLang="en-US" sz="3600" b="1" dirty="0">
                <a:solidFill>
                  <a:srgbClr val="FF0000"/>
                </a:solidFill>
              </a:rPr>
              <a:t>p-&gt;data</a:t>
            </a:r>
            <a:r>
              <a:rPr lang="en-IN" altLang="en-US" sz="3600" dirty="0">
                <a:solidFill>
                  <a:srgbClr val="FF0000"/>
                </a:solidFill>
              </a:rPr>
              <a:t> = x</a:t>
            </a:r>
            <a:endParaRPr lang="en-IN" altLang="en-US" sz="3600" b="1" dirty="0">
              <a:solidFill>
                <a:srgbClr val="FF0000"/>
              </a:solidFill>
            </a:endParaRPr>
          </a:p>
          <a:p>
            <a:r>
              <a:rPr lang="en-IN" altLang="en-US" sz="3600" b="1" dirty="0"/>
              <a:t>Step -4</a:t>
            </a:r>
            <a:r>
              <a:rPr lang="en-IN" altLang="en-US" sz="3600" dirty="0"/>
              <a:t>. </a:t>
            </a:r>
            <a:r>
              <a:rPr lang="en-IN" altLang="en-US" sz="3600" b="1" dirty="0">
                <a:solidFill>
                  <a:srgbClr val="FF0000"/>
                </a:solidFill>
              </a:rPr>
              <a:t>p-&gt;left =NULL</a:t>
            </a:r>
            <a:endParaRPr lang="en-US" sz="3600" dirty="0"/>
          </a:p>
          <a:p>
            <a:r>
              <a:rPr lang="en-IN" altLang="en-US" sz="3600" b="1" dirty="0"/>
              <a:t>Step -5</a:t>
            </a:r>
            <a:r>
              <a:rPr lang="en-IN" altLang="en-US" sz="3600" dirty="0"/>
              <a:t>.</a:t>
            </a:r>
            <a:r>
              <a:rPr lang="en-IN" altLang="en-US" sz="3600" b="1" dirty="0">
                <a:solidFill>
                  <a:srgbClr val="FF0000"/>
                </a:solidFill>
              </a:rPr>
              <a:t> p-&gt;right=NULL</a:t>
            </a:r>
            <a:endParaRPr lang="en-US" sz="3600" dirty="0"/>
          </a:p>
          <a:p>
            <a:r>
              <a:rPr lang="en-IN" altLang="en-US" sz="3600" b="1" dirty="0"/>
              <a:t>Step -6</a:t>
            </a:r>
            <a:r>
              <a:rPr lang="en-US" sz="3600" dirty="0"/>
              <a:t>. If</a:t>
            </a:r>
            <a:r>
              <a:rPr lang="en-IN" altLang="en-US" sz="3600" dirty="0"/>
              <a:t> </a:t>
            </a:r>
            <a:r>
              <a:rPr lang="en-IN" altLang="en-US" sz="3600" b="1" dirty="0">
                <a:solidFill>
                  <a:srgbClr val="FF0000"/>
                </a:solidFill>
              </a:rPr>
              <a:t>(root = NULL)</a:t>
            </a:r>
            <a:r>
              <a:rPr lang="en-US" sz="3600" dirty="0"/>
              <a:t> </a:t>
            </a:r>
            <a:endParaRPr lang="en-IN" altLang="en-US" sz="3600" dirty="0"/>
          </a:p>
          <a:p>
            <a:r>
              <a:rPr lang="en-IN" altLang="en-US" sz="3600" dirty="0"/>
              <a:t>              </a:t>
            </a:r>
            <a:r>
              <a:rPr lang="en-US" sz="3600" dirty="0"/>
              <a:t> </a:t>
            </a:r>
            <a:r>
              <a:rPr lang="en-IN" altLang="en-US" sz="3600" dirty="0"/>
              <a:t>Set </a:t>
            </a:r>
            <a:r>
              <a:rPr lang="en-IN" altLang="en-US" sz="3600" b="1" dirty="0">
                <a:solidFill>
                  <a:srgbClr val="FF0000"/>
                </a:solidFill>
              </a:rPr>
              <a:t>root  =p </a:t>
            </a:r>
            <a:r>
              <a:rPr lang="en-IN" altLang="en-US" sz="3600" b="1" dirty="0" err="1">
                <a:solidFill>
                  <a:srgbClr val="FF0000"/>
                </a:solidFill>
              </a:rPr>
              <a:t>goto</a:t>
            </a:r>
            <a:r>
              <a:rPr lang="en-IN" altLang="en-US" sz="3600" b="1" dirty="0">
                <a:solidFill>
                  <a:srgbClr val="FF0000"/>
                </a:solidFill>
              </a:rPr>
              <a:t> step 7</a:t>
            </a:r>
            <a:endParaRPr lang="en-US" sz="3600" dirty="0"/>
          </a:p>
          <a:p>
            <a:r>
              <a:rPr lang="en-US" sz="3600" dirty="0"/>
              <a:t> </a:t>
            </a:r>
            <a:r>
              <a:rPr lang="en-IN" altLang="en-US" sz="3600" dirty="0"/>
              <a:t>              else if Begin</a:t>
            </a:r>
            <a:endParaRPr lang="en-IN" altLang="en-US" sz="3600" b="1" dirty="0">
              <a:solidFill>
                <a:srgbClr val="FF0000"/>
              </a:solidFill>
            </a:endParaRPr>
          </a:p>
          <a:p>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1"/>
          <p:cNvSpPr txBox="1"/>
          <p:nvPr/>
        </p:nvSpPr>
        <p:spPr>
          <a:xfrm>
            <a:off x="499745" y="86360"/>
            <a:ext cx="8229600" cy="788670"/>
          </a:xfrm>
          <a:prstGeom prst="rect">
            <a:avLst/>
          </a:prstGeom>
          <a:noFill/>
          <a:ln w="9525">
            <a:noFill/>
          </a:ln>
        </p:spPr>
        <p:txBody>
          <a:bodyPr anchor="ctr" anchorCtr="0"/>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sz="4400" b="1" i="1">
                <a:solidFill>
                  <a:srgbClr val="FF0000"/>
                </a:solidFill>
                <a:effectLst>
                  <a:outerShdw blurRad="38100" dist="38100" dir="2700000">
                    <a:srgbClr val="C0C0C0"/>
                  </a:outerShdw>
                </a:effectLst>
                <a:latin typeface="Arial" panose="020B0604020202020204" pitchFamily="34" charset="0"/>
              </a:rPr>
              <a:t>2. What is  TREE ?</a:t>
            </a:r>
          </a:p>
        </p:txBody>
      </p:sp>
      <p:sp>
        <p:nvSpPr>
          <p:cNvPr id="151555" name="Text Box 2"/>
          <p:cNvSpPr txBox="1"/>
          <p:nvPr/>
        </p:nvSpPr>
        <p:spPr>
          <a:xfrm>
            <a:off x="370205" y="753110"/>
            <a:ext cx="11597640" cy="5998210"/>
          </a:xfrm>
          <a:prstGeom prst="rect">
            <a:avLst/>
          </a:prstGeom>
          <a:noFill/>
          <a:ln w="9525">
            <a:noFill/>
          </a:ln>
        </p:spPr>
        <p:txBody>
          <a:bodyPr/>
          <a:lstStyle/>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sz="3200">
                <a:sym typeface="+mn-ea"/>
              </a:rPr>
              <a:t>We </a:t>
            </a:r>
            <a:r>
              <a:rPr lang="en-IN" sz="3200">
                <a:sym typeface="+mn-ea"/>
              </a:rPr>
              <a:t>studied</a:t>
            </a:r>
            <a:r>
              <a:rPr sz="3200">
                <a:sym typeface="+mn-ea"/>
              </a:rPr>
              <a:t> the </a:t>
            </a:r>
            <a:r>
              <a:rPr sz="3200">
                <a:solidFill>
                  <a:srgbClr val="FF0000"/>
                </a:solidFill>
                <a:sym typeface="+mn-ea"/>
              </a:rPr>
              <a:t>linear data structures </a:t>
            </a:r>
            <a:r>
              <a:rPr sz="3200">
                <a:sym typeface="+mn-ea"/>
              </a:rPr>
              <a:t>like an </a:t>
            </a:r>
            <a:r>
              <a:rPr sz="3200" b="1">
                <a:solidFill>
                  <a:srgbClr val="00B0F0"/>
                </a:solidFill>
                <a:sym typeface="+mn-ea"/>
              </a:rPr>
              <a:t>array, linked list, stack and queue</a:t>
            </a:r>
            <a:r>
              <a:rPr sz="3200">
                <a:sym typeface="+mn-ea"/>
              </a:rPr>
              <a:t> in which all the elements are arranged in a</a:t>
            </a:r>
            <a:r>
              <a:rPr sz="3200" b="1">
                <a:solidFill>
                  <a:srgbClr val="FF0000"/>
                </a:solidFill>
                <a:sym typeface="+mn-ea"/>
              </a:rPr>
              <a:t> sequential manner. </a:t>
            </a:r>
          </a:p>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sz="3200">
                <a:sym typeface="+mn-ea"/>
              </a:rPr>
              <a:t>A </a:t>
            </a:r>
            <a:r>
              <a:rPr lang="en-US" sz="3200" b="1">
                <a:solidFill>
                  <a:srgbClr val="FF0000"/>
                </a:solidFill>
                <a:sym typeface="+mn-ea"/>
              </a:rPr>
              <a:t>tree</a:t>
            </a:r>
            <a:r>
              <a:rPr sz="3200">
                <a:sym typeface="+mn-ea"/>
              </a:rPr>
              <a:t> is a </a:t>
            </a:r>
            <a:r>
              <a:rPr sz="3200" b="1">
                <a:solidFill>
                  <a:srgbClr val="00B0F0"/>
                </a:solidFill>
                <a:sym typeface="+mn-ea"/>
              </a:rPr>
              <a:t>non-linear Data structure</a:t>
            </a:r>
            <a:r>
              <a:rPr lang="en-IN" sz="3200">
                <a:sym typeface="+mn-ea"/>
              </a:rPr>
              <a:t> </a:t>
            </a:r>
            <a:r>
              <a:rPr sz="3200">
                <a:sym typeface="+mn-ea"/>
              </a:rPr>
              <a:t> with a </a:t>
            </a:r>
            <a:r>
              <a:rPr sz="3200" b="1">
                <a:solidFill>
                  <a:srgbClr val="FF0000"/>
                </a:solidFill>
                <a:sym typeface="+mn-ea"/>
              </a:rPr>
              <a:t>hierarchy-based structure</a:t>
            </a:r>
            <a:r>
              <a:rPr sz="3200">
                <a:sym typeface="+mn-ea"/>
              </a:rPr>
              <a:t>. </a:t>
            </a:r>
            <a:r>
              <a:rPr lang="en-IN" sz="3200">
                <a:sym typeface="+mn-ea"/>
              </a:rPr>
              <a:t>i.e. the elements are </a:t>
            </a:r>
            <a:r>
              <a:rPr sz="3200" b="1">
                <a:solidFill>
                  <a:srgbClr val="00B0F0"/>
                </a:solidFill>
                <a:sym typeface="+mn-ea"/>
              </a:rPr>
              <a:t>not strored in a linear sequence, </a:t>
            </a:r>
            <a:r>
              <a:rPr lang="en-IN" sz="3200">
                <a:sym typeface="+mn-ea"/>
              </a:rPr>
              <a:t>instead the elements are organized in a </a:t>
            </a:r>
            <a:r>
              <a:rPr sz="3200" b="1">
                <a:solidFill>
                  <a:srgbClr val="FF0000"/>
                </a:solidFill>
                <a:sym typeface="+mn-ea"/>
              </a:rPr>
              <a:t>hierarchical structure </a:t>
            </a:r>
            <a:r>
              <a:rPr lang="en-IN" sz="3200">
                <a:sym typeface="+mn-ea"/>
              </a:rPr>
              <a:t>with each element having </a:t>
            </a:r>
            <a:r>
              <a:rPr lang="en-IN" sz="3200" b="1">
                <a:solidFill>
                  <a:srgbClr val="00B0F0"/>
                </a:solidFill>
                <a:sym typeface="+mn-ea"/>
              </a:rPr>
              <a:t>parent-child relationship</a:t>
            </a:r>
            <a:r>
              <a:rPr lang="en-IN" sz="3200">
                <a:sym typeface="+mn-ea"/>
              </a:rPr>
              <a:t> with other elements</a:t>
            </a:r>
            <a:endParaRPr sz="3200">
              <a:sym typeface="+mn-ea"/>
            </a:endParaRPr>
          </a:p>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a:sym typeface="+mn-ea"/>
              </a:rPr>
              <a:t>More precisily </a:t>
            </a:r>
            <a:r>
              <a:rPr lang="en-US" sz="3200" b="1">
                <a:solidFill>
                  <a:srgbClr val="FF0000"/>
                </a:solidFill>
                <a:sym typeface="+mn-ea"/>
              </a:rPr>
              <a:t>Tree</a:t>
            </a:r>
            <a:r>
              <a:rPr lang="en-IN" sz="3200">
                <a:sym typeface="+mn-ea"/>
              </a:rPr>
              <a:t> </a:t>
            </a:r>
            <a:r>
              <a:rPr sz="3200">
                <a:sym typeface="+mn-ea"/>
              </a:rPr>
              <a:t> consists of </a:t>
            </a:r>
            <a:r>
              <a:rPr lang="en-US" sz="3200" b="1">
                <a:solidFill>
                  <a:srgbClr val="FF0000"/>
                </a:solidFill>
                <a:sym typeface="+mn-ea"/>
              </a:rPr>
              <a:t>nodes </a:t>
            </a:r>
            <a:r>
              <a:rPr sz="3200">
                <a:sym typeface="+mn-ea"/>
              </a:rPr>
              <a:t>(where the data is stored) that are </a:t>
            </a:r>
            <a:r>
              <a:rPr lang="en-US" sz="3200" b="1">
                <a:solidFill>
                  <a:srgbClr val="FF0000"/>
                </a:solidFill>
                <a:sym typeface="+mn-ea"/>
              </a:rPr>
              <a:t>connected via links.</a:t>
            </a:r>
            <a:r>
              <a:rPr sz="3200">
                <a:sym typeface="+mn-ea"/>
              </a:rPr>
              <a:t> The tree data structure stems from a single node called a </a:t>
            </a:r>
            <a:r>
              <a:rPr lang="en-US" sz="3200" b="1">
                <a:solidFill>
                  <a:srgbClr val="FF0000"/>
                </a:solidFill>
                <a:sym typeface="+mn-ea"/>
              </a:rPr>
              <a:t>root node</a:t>
            </a:r>
            <a:r>
              <a:rPr sz="3200">
                <a:sym typeface="+mn-ea"/>
              </a:rPr>
              <a:t> and has </a:t>
            </a:r>
            <a:r>
              <a:rPr lang="en-US" sz="3200" b="1">
                <a:solidFill>
                  <a:srgbClr val="FF0000"/>
                </a:solidFill>
                <a:sym typeface="+mn-ea"/>
              </a:rPr>
              <a:t>subtrees</a:t>
            </a:r>
            <a:r>
              <a:rPr sz="3200">
                <a:sym typeface="+mn-ea"/>
              </a:rPr>
              <a:t> </a:t>
            </a:r>
            <a:r>
              <a:rPr lang="en-US" sz="3200" b="1">
                <a:solidFill>
                  <a:srgbClr val="FF0000"/>
                </a:solidFill>
                <a:sym typeface="+mn-ea"/>
              </a:rPr>
              <a:t>connected to the root.</a:t>
            </a:r>
          </a:p>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x-none" sz="3200" b="1" dirty="0">
              <a:solidFill>
                <a:srgbClr val="FF0000"/>
              </a:solidFill>
              <a:latin typeface="Arial" panose="020B0604020202020204" pitchFamily="34" charset="0"/>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33400" y="440055"/>
            <a:ext cx="11028680" cy="6418580"/>
          </a:xfrm>
          <a:prstGeom prst="rect">
            <a:avLst/>
          </a:prstGeom>
          <a:noFill/>
        </p:spPr>
        <p:txBody>
          <a:bodyPr wrap="square" rtlCol="0" anchor="t">
            <a:noAutofit/>
          </a:bodyPr>
          <a:lstStyle/>
          <a:p>
            <a:pPr marL="1371600" lvl="3" indent="457200"/>
            <a:r>
              <a:rPr lang="en-US" sz="3600" dirty="0"/>
              <a:t>else</a:t>
            </a:r>
            <a:r>
              <a:rPr lang="en-IN" altLang="en-US" sz="3600" dirty="0"/>
              <a:t> begin</a:t>
            </a:r>
            <a:endParaRPr lang="en-US" sz="3600" dirty="0"/>
          </a:p>
          <a:p>
            <a:r>
              <a:rPr lang="en-US" sz="3600" dirty="0"/>
              <a:t>        </a:t>
            </a:r>
            <a:r>
              <a:rPr lang="en-IN" altLang="en-US" sz="3600" dirty="0"/>
              <a:t>			Set </a:t>
            </a:r>
            <a:r>
              <a:rPr lang="en-US" sz="3600" b="1" dirty="0">
                <a:solidFill>
                  <a:srgbClr val="FF0000"/>
                </a:solidFill>
              </a:rPr>
              <a:t>temp=root</a:t>
            </a:r>
            <a:endParaRPr lang="en-US" sz="3600" dirty="0"/>
          </a:p>
          <a:p>
            <a:r>
              <a:rPr lang="en-US" sz="3600" dirty="0"/>
              <a:t>        </a:t>
            </a:r>
            <a:r>
              <a:rPr lang="en-IN" altLang="en-US" sz="3600" dirty="0"/>
              <a:t>			</a:t>
            </a:r>
            <a:r>
              <a:rPr lang="en-US" sz="3600" dirty="0"/>
              <a:t>while(</a:t>
            </a:r>
            <a:r>
              <a:rPr lang="en-US" sz="3600" b="1" dirty="0">
                <a:solidFill>
                  <a:srgbClr val="FF0000"/>
                </a:solidFill>
              </a:rPr>
              <a:t>temp != NULL</a:t>
            </a:r>
            <a:r>
              <a:rPr lang="en-US" sz="3600" dirty="0"/>
              <a:t>)</a:t>
            </a:r>
          </a:p>
          <a:p>
            <a:r>
              <a:rPr lang="en-US" sz="3600" dirty="0"/>
              <a:t>       </a:t>
            </a:r>
            <a:r>
              <a:rPr lang="en-IN" altLang="en-US" sz="3600" dirty="0"/>
              <a:t>			Begin</a:t>
            </a:r>
            <a:endParaRPr lang="en-US" sz="3600" dirty="0"/>
          </a:p>
          <a:p>
            <a:r>
              <a:rPr lang="en-US" sz="3600" dirty="0"/>
              <a:t>           </a:t>
            </a:r>
            <a:r>
              <a:rPr lang="en-IN" altLang="en-US" sz="3600" dirty="0"/>
              <a:t>			</a:t>
            </a:r>
            <a:r>
              <a:rPr lang="en-US" sz="3600" dirty="0"/>
              <a:t> </a:t>
            </a:r>
            <a:r>
              <a:rPr lang="en-IN" altLang="en-US" sz="3600" dirty="0"/>
              <a:t>Set </a:t>
            </a:r>
            <a:r>
              <a:rPr lang="en-US" sz="3600" b="1" dirty="0">
                <a:solidFill>
                  <a:srgbClr val="FF0000"/>
                </a:solidFill>
              </a:rPr>
              <a:t>r=temp</a:t>
            </a:r>
            <a:endParaRPr lang="en-US" sz="3600" dirty="0"/>
          </a:p>
          <a:p>
            <a:r>
              <a:rPr lang="en-US" sz="3600" dirty="0"/>
              <a:t>            </a:t>
            </a:r>
            <a:r>
              <a:rPr lang="en-IN" altLang="en-US" sz="3600" dirty="0"/>
              <a:t>			</a:t>
            </a:r>
            <a:r>
              <a:rPr lang="en-US" sz="3600" dirty="0"/>
              <a:t>if(</a:t>
            </a:r>
            <a:r>
              <a:rPr lang="en-US" sz="3600" b="1" dirty="0">
                <a:solidFill>
                  <a:srgbClr val="FF0000"/>
                </a:solidFill>
              </a:rPr>
              <a:t>x</a:t>
            </a:r>
            <a:r>
              <a:rPr lang="en-IN" altLang="en-US" sz="3600" b="1" dirty="0">
                <a:solidFill>
                  <a:srgbClr val="FF0000"/>
                </a:solidFill>
              </a:rPr>
              <a:t> </a:t>
            </a:r>
            <a:r>
              <a:rPr lang="en-US" sz="3600" b="1" dirty="0">
                <a:solidFill>
                  <a:srgbClr val="FF0000"/>
                </a:solidFill>
              </a:rPr>
              <a:t>&lt;</a:t>
            </a:r>
            <a:r>
              <a:rPr lang="en-IN" altLang="en-US" sz="3600" b="1" dirty="0">
                <a:solidFill>
                  <a:srgbClr val="FF0000"/>
                </a:solidFill>
              </a:rPr>
              <a:t> </a:t>
            </a:r>
            <a:r>
              <a:rPr lang="en-US" sz="3600" b="1" dirty="0">
                <a:solidFill>
                  <a:srgbClr val="FF0000"/>
                </a:solidFill>
              </a:rPr>
              <a:t>temp-&gt;data</a:t>
            </a:r>
            <a:r>
              <a:rPr lang="en-US" sz="3600" dirty="0"/>
              <a:t>)</a:t>
            </a:r>
          </a:p>
          <a:p>
            <a:r>
              <a:rPr lang="en-US" sz="3600" dirty="0"/>
              <a:t>               </a:t>
            </a:r>
            <a:r>
              <a:rPr lang="en-IN" altLang="en-US" sz="3600" dirty="0"/>
              <a:t>			   set</a:t>
            </a:r>
            <a:r>
              <a:rPr lang="en-US" sz="3600" dirty="0"/>
              <a:t> </a:t>
            </a:r>
            <a:r>
              <a:rPr lang="en-US" sz="3600" b="1" dirty="0">
                <a:solidFill>
                  <a:srgbClr val="FF0000"/>
                </a:solidFill>
              </a:rPr>
              <a:t>temp = temp-&gt;left</a:t>
            </a:r>
          </a:p>
          <a:p>
            <a:r>
              <a:rPr lang="en-US" sz="3600" dirty="0"/>
              <a:t>            </a:t>
            </a:r>
            <a:r>
              <a:rPr lang="en-IN" altLang="en-US" sz="3600" dirty="0"/>
              <a:t>	     </a:t>
            </a:r>
            <a:r>
              <a:rPr lang="en-US" sz="3600" dirty="0"/>
              <a:t>            else if(</a:t>
            </a:r>
            <a:r>
              <a:rPr lang="en-US" sz="3600" b="1" dirty="0">
                <a:solidFill>
                  <a:srgbClr val="FF0000"/>
                </a:solidFill>
              </a:rPr>
              <a:t>x</a:t>
            </a:r>
            <a:r>
              <a:rPr lang="en-IN" altLang="en-US" sz="3600" b="1" dirty="0">
                <a:solidFill>
                  <a:srgbClr val="FF0000"/>
                </a:solidFill>
              </a:rPr>
              <a:t> </a:t>
            </a:r>
            <a:r>
              <a:rPr lang="en-US" sz="3600" b="1" dirty="0">
                <a:solidFill>
                  <a:srgbClr val="FF0000"/>
                </a:solidFill>
              </a:rPr>
              <a:t>&gt;</a:t>
            </a:r>
            <a:r>
              <a:rPr lang="en-IN" altLang="en-US" sz="3600" b="1" dirty="0">
                <a:solidFill>
                  <a:srgbClr val="FF0000"/>
                </a:solidFill>
              </a:rPr>
              <a:t> </a:t>
            </a:r>
            <a:r>
              <a:rPr lang="en-US" sz="3600" b="1" dirty="0">
                <a:solidFill>
                  <a:srgbClr val="FF0000"/>
                </a:solidFill>
              </a:rPr>
              <a:t>temp-&gt;data</a:t>
            </a:r>
            <a:r>
              <a:rPr lang="en-US" sz="3600" dirty="0"/>
              <a:t>)</a:t>
            </a:r>
          </a:p>
          <a:p>
            <a:r>
              <a:rPr lang="en-US" sz="3600" dirty="0"/>
              <a:t>          </a:t>
            </a:r>
            <a:r>
              <a:rPr lang="en-IN" altLang="en-US" sz="3600" dirty="0"/>
              <a:t>			   set</a:t>
            </a:r>
            <a:r>
              <a:rPr lang="en-US" sz="3600" dirty="0"/>
              <a:t>  </a:t>
            </a:r>
            <a:r>
              <a:rPr lang="en-US" sz="3600" b="1" dirty="0">
                <a:solidFill>
                  <a:srgbClr val="FF0000"/>
                </a:solidFill>
              </a:rPr>
              <a:t>temp = temp-&gt;right</a:t>
            </a:r>
          </a:p>
          <a:p>
            <a:r>
              <a:rPr lang="en-US" sz="3600" dirty="0"/>
              <a:t>            </a:t>
            </a:r>
            <a:r>
              <a:rPr lang="en-IN" altLang="en-US" sz="3600" dirty="0"/>
              <a:t>               end</a:t>
            </a:r>
            <a:endParaRPr lang="en-US" sz="3600" dirty="0"/>
          </a:p>
          <a:p>
            <a:r>
              <a:rPr lang="en-US" sz="3600" dirty="0"/>
              <a:t>        </a:t>
            </a:r>
            <a:r>
              <a:rPr lang="en-IN" altLang="en-US" sz="3600" dirty="0"/>
              <a:t>           </a:t>
            </a:r>
            <a:endParaRPr lang="en-US" sz="3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70180" y="400685"/>
            <a:ext cx="11416665" cy="4520565"/>
          </a:xfrm>
          <a:prstGeom prst="rect">
            <a:avLst/>
          </a:prstGeom>
          <a:noFill/>
        </p:spPr>
        <p:txBody>
          <a:bodyPr wrap="square" rtlCol="0" anchor="t">
            <a:noAutofit/>
          </a:bodyPr>
          <a:lstStyle/>
          <a:p>
            <a:pPr marL="1828800" lvl="4" indent="457200"/>
            <a:r>
              <a:rPr lang="en-US" sz="3600" dirty="0">
                <a:sym typeface="+mn-ea"/>
              </a:rPr>
              <a:t>if(</a:t>
            </a:r>
            <a:r>
              <a:rPr lang="en-US" sz="3600" b="1" dirty="0">
                <a:solidFill>
                  <a:srgbClr val="FF0000"/>
                </a:solidFill>
                <a:sym typeface="+mn-ea"/>
              </a:rPr>
              <a:t>x</a:t>
            </a:r>
            <a:r>
              <a:rPr lang="en-IN" altLang="en-US" sz="3600" b="1" dirty="0">
                <a:solidFill>
                  <a:srgbClr val="FF0000"/>
                </a:solidFill>
                <a:sym typeface="+mn-ea"/>
              </a:rPr>
              <a:t> </a:t>
            </a:r>
            <a:r>
              <a:rPr lang="en-US" sz="3600" b="1" dirty="0">
                <a:solidFill>
                  <a:srgbClr val="FF0000"/>
                </a:solidFill>
                <a:sym typeface="+mn-ea"/>
              </a:rPr>
              <a:t>&lt;</a:t>
            </a:r>
            <a:r>
              <a:rPr lang="en-IN" altLang="en-US" sz="3600" b="1" dirty="0">
                <a:solidFill>
                  <a:srgbClr val="FF0000"/>
                </a:solidFill>
                <a:sym typeface="+mn-ea"/>
              </a:rPr>
              <a:t> </a:t>
            </a:r>
            <a:r>
              <a:rPr lang="en-US" sz="3600" b="1" dirty="0">
                <a:solidFill>
                  <a:srgbClr val="FF0000"/>
                </a:solidFill>
                <a:sym typeface="+mn-ea"/>
              </a:rPr>
              <a:t>r-&gt;data</a:t>
            </a:r>
            <a:r>
              <a:rPr lang="en-US" sz="3600" dirty="0">
                <a:sym typeface="+mn-ea"/>
              </a:rPr>
              <a:t>)</a:t>
            </a:r>
          </a:p>
          <a:p>
            <a:r>
              <a:rPr lang="en-US" sz="3600" dirty="0">
                <a:sym typeface="+mn-ea"/>
              </a:rPr>
              <a:t>       </a:t>
            </a:r>
            <a:r>
              <a:rPr lang="en-IN" altLang="en-US" sz="3600" dirty="0">
                <a:sym typeface="+mn-ea"/>
              </a:rPr>
              <a:t>			</a:t>
            </a:r>
            <a:r>
              <a:rPr lang="en-US" sz="3600" dirty="0">
                <a:sym typeface="+mn-ea"/>
              </a:rPr>
              <a:t> </a:t>
            </a:r>
            <a:r>
              <a:rPr lang="en-IN" altLang="en-US" sz="3600" dirty="0">
                <a:sym typeface="+mn-ea"/>
              </a:rPr>
              <a:t>Set </a:t>
            </a:r>
            <a:r>
              <a:rPr lang="en-US" sz="3600" b="1" dirty="0">
                <a:solidFill>
                  <a:srgbClr val="FF0000"/>
                </a:solidFill>
                <a:sym typeface="+mn-ea"/>
              </a:rPr>
              <a:t>r-&gt;left=p</a:t>
            </a:r>
            <a:endParaRPr lang="en-US" sz="3600" dirty="0">
              <a:sym typeface="+mn-ea"/>
            </a:endParaRPr>
          </a:p>
          <a:p>
            <a:r>
              <a:rPr lang="en-US" sz="3600" dirty="0">
                <a:sym typeface="+mn-ea"/>
              </a:rPr>
              <a:t>    </a:t>
            </a:r>
            <a:r>
              <a:rPr lang="en-IN" altLang="en-US" sz="3600" dirty="0">
                <a:sym typeface="+mn-ea"/>
              </a:rPr>
              <a:t>	    	    </a:t>
            </a:r>
            <a:r>
              <a:rPr lang="en-US" sz="3600" dirty="0">
                <a:sym typeface="+mn-ea"/>
              </a:rPr>
              <a:t>else</a:t>
            </a:r>
          </a:p>
          <a:p>
            <a:r>
              <a:rPr lang="en-US" sz="3600" dirty="0">
                <a:sym typeface="+mn-ea"/>
              </a:rPr>
              <a:t>        </a:t>
            </a:r>
            <a:r>
              <a:rPr lang="en-IN" altLang="en-US" sz="3600" dirty="0">
                <a:sym typeface="+mn-ea"/>
              </a:rPr>
              <a:t>			 Set </a:t>
            </a:r>
            <a:r>
              <a:rPr lang="en-US" sz="3600" b="1" dirty="0">
                <a:solidFill>
                  <a:srgbClr val="FF0000"/>
                </a:solidFill>
                <a:sym typeface="+mn-ea"/>
              </a:rPr>
              <a:t>r-&gt;right=p</a:t>
            </a:r>
          </a:p>
          <a:p>
            <a:pPr marL="1371600" lvl="3" indent="457200"/>
            <a:r>
              <a:rPr lang="en-IN" altLang="en-US" sz="3600" dirty="0">
                <a:sym typeface="+mn-ea"/>
              </a:rPr>
              <a:t>end</a:t>
            </a:r>
          </a:p>
          <a:p>
            <a:pPr marL="1371600" lvl="3" indent="-1261745"/>
            <a:r>
              <a:rPr lang="en-IN" altLang="en-US" sz="3600" b="1" dirty="0">
                <a:sym typeface="+mn-ea"/>
              </a:rPr>
              <a:t>Step -7 End</a:t>
            </a:r>
            <a:endParaRPr lang="en-IN" altLang="en-US" sz="3600" dirty="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8950" y="363855"/>
            <a:ext cx="11245850" cy="5533390"/>
          </a:xfrm>
          <a:prstGeom prst="rect">
            <a:avLst/>
          </a:prstGeom>
          <a:noFill/>
        </p:spPr>
        <p:txBody>
          <a:bodyPr wrap="square" rtlCol="0" anchor="t">
            <a:noAutofit/>
          </a:bodyPr>
          <a:lstStyle/>
          <a:p>
            <a:r>
              <a:rPr lang="en-US" sz="3600">
                <a:sym typeface="+mn-ea"/>
              </a:rPr>
              <a:t>Algorithm</a:t>
            </a:r>
            <a:r>
              <a:rPr lang="en-IN" altLang="en-US" sz="3600">
                <a:sym typeface="+mn-ea"/>
              </a:rPr>
              <a:t> for </a:t>
            </a:r>
            <a:r>
              <a:rPr lang="en-IN" altLang="en-US" sz="3600" b="1">
                <a:solidFill>
                  <a:srgbClr val="FF0000"/>
                </a:solidFill>
                <a:sym typeface="+mn-ea"/>
              </a:rPr>
              <a:t>Preorder Traversal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600" b="1">
                <a:sym typeface="+mn-ea"/>
              </a:rPr>
              <a:t>Step -</a:t>
            </a:r>
            <a:r>
              <a:rPr lang="en-US" sz="3600" b="1">
                <a:sym typeface="+mn-ea"/>
              </a:rPr>
              <a:t>1</a:t>
            </a:r>
            <a:r>
              <a:rPr lang="en-US" sz="3600">
                <a:sym typeface="+mn-ea"/>
              </a:rPr>
              <a:t>. START</a:t>
            </a:r>
          </a:p>
          <a:p>
            <a:r>
              <a:rPr lang="en-IN" altLang="en-US" sz="3600">
                <a:sym typeface="+mn-ea"/>
              </a:rPr>
              <a:t>Step -2. Set </a:t>
            </a:r>
            <a:r>
              <a:rPr lang="en-IN" altLang="en-US" sz="3600" b="1">
                <a:solidFill>
                  <a:srgbClr val="FF0000"/>
                </a:solidFill>
                <a:sym typeface="+mn-ea"/>
              </a:rPr>
              <a:t>temp =root</a:t>
            </a:r>
            <a:endParaRPr lang="en-IN" altLang="en-US" sz="3600">
              <a:sym typeface="+mn-ea"/>
            </a:endParaRPr>
          </a:p>
          <a:p>
            <a:r>
              <a:rPr lang="en-IN" altLang="en-US" sz="3600">
                <a:sym typeface="+mn-ea"/>
              </a:rPr>
              <a:t>Step -3. if ( </a:t>
            </a:r>
            <a:r>
              <a:rPr lang="en-IN" altLang="en-US" sz="3600" b="1">
                <a:solidFill>
                  <a:srgbClr val="FF0000"/>
                </a:solidFill>
                <a:sym typeface="+mn-ea"/>
              </a:rPr>
              <a:t>temp != NULL</a:t>
            </a:r>
            <a:r>
              <a:rPr lang="en-IN" altLang="en-US" sz="3600">
                <a:sym typeface="+mn-ea"/>
              </a:rPr>
              <a:t> )    </a:t>
            </a:r>
          </a:p>
          <a:p>
            <a:r>
              <a:rPr lang="en-IN" altLang="en-US" sz="3600">
                <a:sym typeface="+mn-ea"/>
              </a:rPr>
              <a:t>               begin</a:t>
            </a:r>
          </a:p>
          <a:p>
            <a:r>
              <a:rPr lang="en-IN" altLang="en-US" sz="3600">
                <a:sym typeface="+mn-ea"/>
              </a:rPr>
              <a:t>                       print </a:t>
            </a:r>
            <a:r>
              <a:rPr lang="en-IN" altLang="en-US" sz="3600" b="1">
                <a:solidFill>
                  <a:srgbClr val="00B0F0"/>
                </a:solidFill>
                <a:sym typeface="+mn-ea"/>
              </a:rPr>
              <a:t>“ temp-&gt;data “</a:t>
            </a:r>
          </a:p>
          <a:p>
            <a:pPr marL="1828800" lvl="4" indent="457200"/>
            <a:r>
              <a:rPr lang="en-IN" altLang="en-US" sz="3600">
                <a:sym typeface="+mn-ea"/>
              </a:rPr>
              <a:t>Call </a:t>
            </a:r>
            <a:r>
              <a:rPr lang="en-IN" altLang="en-US" sz="3600" b="1">
                <a:solidFill>
                  <a:srgbClr val="FF0000"/>
                </a:solidFill>
                <a:sym typeface="+mn-ea"/>
              </a:rPr>
              <a:t>preorder</a:t>
            </a:r>
            <a:r>
              <a:rPr lang="en-IN" altLang="en-US" sz="3600">
                <a:sym typeface="+mn-ea"/>
              </a:rPr>
              <a:t>(</a:t>
            </a:r>
            <a:r>
              <a:rPr lang="en-IN" altLang="en-US" sz="3600" b="1">
                <a:solidFill>
                  <a:srgbClr val="00B0F0"/>
                </a:solidFill>
                <a:sym typeface="+mn-ea"/>
              </a:rPr>
              <a:t>temp-&gt;left</a:t>
            </a:r>
            <a:r>
              <a:rPr lang="en-IN" altLang="en-US" sz="3600">
                <a:sym typeface="+mn-ea"/>
              </a:rPr>
              <a:t>)</a:t>
            </a:r>
          </a:p>
          <a:p>
            <a:pPr marL="1828800" lvl="4" indent="457200"/>
            <a:r>
              <a:rPr lang="en-IN" altLang="en-US" sz="3600">
                <a:sym typeface="+mn-ea"/>
              </a:rPr>
              <a:t>Call </a:t>
            </a:r>
            <a:r>
              <a:rPr lang="en-IN" altLang="en-US" sz="3600" b="1">
                <a:solidFill>
                  <a:srgbClr val="FF0000"/>
                </a:solidFill>
                <a:sym typeface="+mn-ea"/>
              </a:rPr>
              <a:t>preorder</a:t>
            </a:r>
            <a:r>
              <a:rPr lang="en-IN" altLang="en-US" sz="3600">
                <a:sym typeface="+mn-ea"/>
              </a:rPr>
              <a:t>(</a:t>
            </a:r>
            <a:r>
              <a:rPr lang="en-IN" altLang="en-US" sz="3600" b="1">
                <a:solidFill>
                  <a:srgbClr val="00B0F0"/>
                </a:solidFill>
                <a:sym typeface="+mn-ea"/>
              </a:rPr>
              <a:t>temp-&gt;right</a:t>
            </a:r>
            <a:r>
              <a:rPr lang="en-IN" altLang="en-US" sz="3600">
                <a:sym typeface="+mn-ea"/>
              </a:rPr>
              <a:t>)		</a:t>
            </a:r>
          </a:p>
          <a:p>
            <a:pPr marL="1828800" lvl="4" indent="-285115"/>
            <a:r>
              <a:rPr lang="en-IN" altLang="en-US" sz="3600">
                <a:sym typeface="+mn-ea"/>
              </a:rPr>
              <a:t>end</a:t>
            </a:r>
          </a:p>
          <a:p>
            <a:pPr marL="1828800" lvl="4" indent="-1814830"/>
            <a:r>
              <a:rPr lang="en-IN" altLang="en-US" sz="3600">
                <a:sym typeface="+mn-ea"/>
              </a:rPr>
              <a:t>Step -4. End</a:t>
            </a: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8950" y="363855"/>
            <a:ext cx="11245850" cy="5533390"/>
          </a:xfrm>
          <a:prstGeom prst="rect">
            <a:avLst/>
          </a:prstGeom>
          <a:noFill/>
        </p:spPr>
        <p:txBody>
          <a:bodyPr wrap="square" rtlCol="0" anchor="t">
            <a:noAutofit/>
          </a:bodyPr>
          <a:lstStyle/>
          <a:p>
            <a:r>
              <a:rPr lang="en-US" sz="3600">
                <a:sym typeface="+mn-ea"/>
              </a:rPr>
              <a:t>Algorithm</a:t>
            </a:r>
            <a:r>
              <a:rPr lang="en-IN" altLang="en-US" sz="3600">
                <a:sym typeface="+mn-ea"/>
              </a:rPr>
              <a:t> for </a:t>
            </a:r>
            <a:r>
              <a:rPr lang="en-IN" altLang="en-US" sz="3600" b="1">
                <a:solidFill>
                  <a:srgbClr val="FF0000"/>
                </a:solidFill>
                <a:sym typeface="+mn-ea"/>
              </a:rPr>
              <a:t>Inorder Traversal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600" b="1">
                <a:sym typeface="+mn-ea"/>
              </a:rPr>
              <a:t>Step -</a:t>
            </a:r>
            <a:r>
              <a:rPr lang="en-US" sz="3600" b="1">
                <a:sym typeface="+mn-ea"/>
              </a:rPr>
              <a:t>1</a:t>
            </a:r>
            <a:r>
              <a:rPr lang="en-US" sz="3600">
                <a:sym typeface="+mn-ea"/>
              </a:rPr>
              <a:t>. START</a:t>
            </a:r>
          </a:p>
          <a:p>
            <a:r>
              <a:rPr lang="en-IN" altLang="en-US" sz="3600">
                <a:sym typeface="+mn-ea"/>
              </a:rPr>
              <a:t>Step -2. Set </a:t>
            </a:r>
            <a:r>
              <a:rPr lang="en-IN" altLang="en-US" sz="3600" b="1">
                <a:solidFill>
                  <a:srgbClr val="FF0000"/>
                </a:solidFill>
                <a:sym typeface="+mn-ea"/>
              </a:rPr>
              <a:t>temp =root</a:t>
            </a:r>
            <a:endParaRPr lang="en-IN" altLang="en-US" sz="3600">
              <a:sym typeface="+mn-ea"/>
            </a:endParaRPr>
          </a:p>
          <a:p>
            <a:r>
              <a:rPr lang="en-IN" altLang="en-US" sz="3600">
                <a:sym typeface="+mn-ea"/>
              </a:rPr>
              <a:t>Step -3. if ( </a:t>
            </a:r>
            <a:r>
              <a:rPr lang="en-IN" altLang="en-US" sz="3600" b="1">
                <a:solidFill>
                  <a:srgbClr val="FF0000"/>
                </a:solidFill>
                <a:sym typeface="+mn-ea"/>
              </a:rPr>
              <a:t>temp != NULL</a:t>
            </a:r>
            <a:r>
              <a:rPr lang="en-IN" altLang="en-US" sz="3600">
                <a:sym typeface="+mn-ea"/>
              </a:rPr>
              <a:t> )    </a:t>
            </a:r>
          </a:p>
          <a:p>
            <a:r>
              <a:rPr lang="en-IN" altLang="en-US" sz="3600">
                <a:sym typeface="+mn-ea"/>
              </a:rPr>
              <a:t>               begin</a:t>
            </a:r>
          </a:p>
          <a:p>
            <a:r>
              <a:rPr lang="en-IN" altLang="en-US" sz="3600">
                <a:sym typeface="+mn-ea"/>
              </a:rPr>
              <a:t>                       Call </a:t>
            </a:r>
            <a:r>
              <a:rPr lang="en-IN" altLang="en-US" sz="3600" b="1">
                <a:solidFill>
                  <a:srgbClr val="FF0000"/>
                </a:solidFill>
                <a:sym typeface="+mn-ea"/>
              </a:rPr>
              <a:t>Inorder</a:t>
            </a:r>
            <a:r>
              <a:rPr lang="en-IN" altLang="en-US" sz="3600">
                <a:sym typeface="+mn-ea"/>
              </a:rPr>
              <a:t>(</a:t>
            </a:r>
            <a:r>
              <a:rPr lang="en-IN" altLang="en-US" sz="3600" b="1">
                <a:solidFill>
                  <a:srgbClr val="00B0F0"/>
                </a:solidFill>
                <a:sym typeface="+mn-ea"/>
              </a:rPr>
              <a:t>temp-&gt;left</a:t>
            </a:r>
            <a:r>
              <a:rPr lang="en-IN" altLang="en-US" sz="3600">
                <a:sym typeface="+mn-ea"/>
              </a:rPr>
              <a:t>)</a:t>
            </a:r>
          </a:p>
          <a:p>
            <a:pPr marL="1828800" lvl="4" indent="457200"/>
            <a:r>
              <a:rPr lang="en-IN" altLang="en-US" sz="3600">
                <a:sym typeface="+mn-ea"/>
              </a:rPr>
              <a:t> print </a:t>
            </a:r>
            <a:r>
              <a:rPr lang="en-IN" altLang="en-US" sz="3600" b="1">
                <a:solidFill>
                  <a:srgbClr val="00B0F0"/>
                </a:solidFill>
                <a:sym typeface="+mn-ea"/>
              </a:rPr>
              <a:t>“ temp-&gt;data “</a:t>
            </a:r>
          </a:p>
          <a:p>
            <a:pPr marL="1828800" lvl="4" indent="457200"/>
            <a:r>
              <a:rPr lang="en-IN" altLang="en-US" sz="3600" b="1">
                <a:solidFill>
                  <a:srgbClr val="00B0F0"/>
                </a:solidFill>
                <a:sym typeface="+mn-ea"/>
              </a:rPr>
              <a:t> </a:t>
            </a:r>
            <a:r>
              <a:rPr lang="en-IN" altLang="en-US" sz="3600">
                <a:sym typeface="+mn-ea"/>
              </a:rPr>
              <a:t>Call </a:t>
            </a:r>
            <a:r>
              <a:rPr lang="en-IN" altLang="en-US" sz="3600" b="1">
                <a:solidFill>
                  <a:srgbClr val="FF0000"/>
                </a:solidFill>
                <a:sym typeface="+mn-ea"/>
              </a:rPr>
              <a:t>Inorder</a:t>
            </a:r>
            <a:r>
              <a:rPr lang="en-IN" altLang="en-US" sz="3600">
                <a:sym typeface="+mn-ea"/>
              </a:rPr>
              <a:t>(</a:t>
            </a:r>
            <a:r>
              <a:rPr lang="en-IN" altLang="en-US" sz="3600" b="1">
                <a:solidFill>
                  <a:srgbClr val="00B0F0"/>
                </a:solidFill>
                <a:sym typeface="+mn-ea"/>
              </a:rPr>
              <a:t>temp-&gt;right</a:t>
            </a:r>
            <a:r>
              <a:rPr lang="en-IN" altLang="en-US" sz="3600">
                <a:sym typeface="+mn-ea"/>
              </a:rPr>
              <a:t>)		</a:t>
            </a:r>
          </a:p>
          <a:p>
            <a:pPr marL="1828800" lvl="4" indent="-285115"/>
            <a:r>
              <a:rPr lang="en-IN" altLang="en-US" sz="3600">
                <a:sym typeface="+mn-ea"/>
              </a:rPr>
              <a:t>end</a:t>
            </a:r>
          </a:p>
          <a:p>
            <a:pPr marL="1828800" lvl="4" indent="-1814830"/>
            <a:r>
              <a:rPr lang="en-IN" altLang="en-US" sz="3600">
                <a:sym typeface="+mn-ea"/>
              </a:rPr>
              <a:t>Step -4. End</a:t>
            </a: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8950" y="363855"/>
            <a:ext cx="11245850" cy="5533390"/>
          </a:xfrm>
          <a:prstGeom prst="rect">
            <a:avLst/>
          </a:prstGeom>
          <a:noFill/>
        </p:spPr>
        <p:txBody>
          <a:bodyPr wrap="square" rtlCol="0" anchor="t">
            <a:noAutofit/>
          </a:bodyPr>
          <a:lstStyle/>
          <a:p>
            <a:r>
              <a:rPr lang="en-US" sz="3600">
                <a:sym typeface="+mn-ea"/>
              </a:rPr>
              <a:t>Algorithm</a:t>
            </a:r>
            <a:r>
              <a:rPr lang="en-IN" altLang="en-US" sz="3600">
                <a:sym typeface="+mn-ea"/>
              </a:rPr>
              <a:t> for </a:t>
            </a:r>
            <a:r>
              <a:rPr lang="en-IN" altLang="en-US" sz="3600" b="1">
                <a:solidFill>
                  <a:srgbClr val="FF0000"/>
                </a:solidFill>
                <a:sym typeface="+mn-ea"/>
              </a:rPr>
              <a:t>Postorder Traversal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600" b="1">
                <a:sym typeface="+mn-ea"/>
              </a:rPr>
              <a:t>Step -</a:t>
            </a:r>
            <a:r>
              <a:rPr lang="en-US" sz="3600" b="1">
                <a:sym typeface="+mn-ea"/>
              </a:rPr>
              <a:t>1</a:t>
            </a:r>
            <a:r>
              <a:rPr lang="en-US" sz="3600">
                <a:sym typeface="+mn-ea"/>
              </a:rPr>
              <a:t>. START</a:t>
            </a:r>
          </a:p>
          <a:p>
            <a:r>
              <a:rPr lang="en-IN" altLang="en-US" sz="3600">
                <a:sym typeface="+mn-ea"/>
              </a:rPr>
              <a:t>Step -2. Set </a:t>
            </a:r>
            <a:r>
              <a:rPr lang="en-IN" altLang="en-US" sz="3600" b="1">
                <a:solidFill>
                  <a:srgbClr val="FF0000"/>
                </a:solidFill>
                <a:sym typeface="+mn-ea"/>
              </a:rPr>
              <a:t>temp =root</a:t>
            </a:r>
            <a:endParaRPr lang="en-IN" altLang="en-US" sz="3600">
              <a:sym typeface="+mn-ea"/>
            </a:endParaRPr>
          </a:p>
          <a:p>
            <a:r>
              <a:rPr lang="en-IN" altLang="en-US" sz="3600">
                <a:sym typeface="+mn-ea"/>
              </a:rPr>
              <a:t>Step -3. if ( </a:t>
            </a:r>
            <a:r>
              <a:rPr lang="en-IN" altLang="en-US" sz="3600" b="1">
                <a:solidFill>
                  <a:srgbClr val="FF0000"/>
                </a:solidFill>
                <a:sym typeface="+mn-ea"/>
              </a:rPr>
              <a:t>temp != NULL</a:t>
            </a:r>
            <a:r>
              <a:rPr lang="en-IN" altLang="en-US" sz="3600">
                <a:sym typeface="+mn-ea"/>
              </a:rPr>
              <a:t> )    </a:t>
            </a:r>
          </a:p>
          <a:p>
            <a:r>
              <a:rPr lang="en-IN" altLang="en-US" sz="3600">
                <a:sym typeface="+mn-ea"/>
              </a:rPr>
              <a:t>               begin</a:t>
            </a:r>
          </a:p>
          <a:p>
            <a:r>
              <a:rPr lang="en-IN" altLang="en-US" sz="3600">
                <a:sym typeface="+mn-ea"/>
              </a:rPr>
              <a:t>                       Call </a:t>
            </a:r>
            <a:r>
              <a:rPr lang="en-IN" altLang="en-US" sz="3600" b="1">
                <a:solidFill>
                  <a:srgbClr val="FF0000"/>
                </a:solidFill>
                <a:sym typeface="+mn-ea"/>
              </a:rPr>
              <a:t>Postorder</a:t>
            </a:r>
            <a:r>
              <a:rPr lang="en-IN" altLang="en-US" sz="3600">
                <a:sym typeface="+mn-ea"/>
              </a:rPr>
              <a:t>(</a:t>
            </a:r>
            <a:r>
              <a:rPr lang="en-IN" altLang="en-US" sz="3600" b="1">
                <a:solidFill>
                  <a:srgbClr val="00B0F0"/>
                </a:solidFill>
                <a:sym typeface="+mn-ea"/>
              </a:rPr>
              <a:t>temp-&gt;left</a:t>
            </a:r>
            <a:r>
              <a:rPr lang="en-IN" altLang="en-US" sz="3600">
                <a:sym typeface="+mn-ea"/>
              </a:rPr>
              <a:t>)</a:t>
            </a:r>
          </a:p>
          <a:p>
            <a:pPr marL="1828800" lvl="4" indent="457200"/>
            <a:r>
              <a:rPr lang="en-IN" altLang="en-US" sz="3600" b="1">
                <a:solidFill>
                  <a:srgbClr val="00B0F0"/>
                </a:solidFill>
                <a:sym typeface="+mn-ea"/>
              </a:rPr>
              <a:t> </a:t>
            </a:r>
            <a:r>
              <a:rPr lang="en-IN" altLang="en-US" sz="3600">
                <a:sym typeface="+mn-ea"/>
              </a:rPr>
              <a:t>Call </a:t>
            </a:r>
            <a:r>
              <a:rPr lang="en-IN" altLang="en-US" sz="3600" b="1">
                <a:solidFill>
                  <a:srgbClr val="FF0000"/>
                </a:solidFill>
                <a:sym typeface="+mn-ea"/>
              </a:rPr>
              <a:t>Postorder</a:t>
            </a:r>
            <a:r>
              <a:rPr lang="en-IN" altLang="en-US" sz="3600">
                <a:sym typeface="+mn-ea"/>
              </a:rPr>
              <a:t>(</a:t>
            </a:r>
            <a:r>
              <a:rPr lang="en-IN" altLang="en-US" sz="3600" b="1">
                <a:solidFill>
                  <a:srgbClr val="00B0F0"/>
                </a:solidFill>
                <a:sym typeface="+mn-ea"/>
              </a:rPr>
              <a:t>temp-&gt;right</a:t>
            </a:r>
            <a:r>
              <a:rPr lang="en-IN" altLang="en-US" sz="3600">
                <a:sym typeface="+mn-ea"/>
              </a:rPr>
              <a:t>)	</a:t>
            </a:r>
          </a:p>
          <a:p>
            <a:pPr marL="0" lvl="4" indent="457200"/>
            <a:r>
              <a:rPr lang="en-IN" altLang="en-US" sz="3600">
                <a:sym typeface="+mn-ea"/>
              </a:rPr>
              <a:t> 		     print </a:t>
            </a:r>
            <a:r>
              <a:rPr lang="en-IN" altLang="en-US" sz="3600" b="1">
                <a:solidFill>
                  <a:srgbClr val="00B0F0"/>
                </a:solidFill>
                <a:sym typeface="+mn-ea"/>
              </a:rPr>
              <a:t>“ temp-&gt;data “ </a:t>
            </a:r>
          </a:p>
          <a:p>
            <a:pPr marL="0" lvl="4" indent="457200"/>
            <a:r>
              <a:rPr lang="en-IN" altLang="en-US" sz="3600" b="1">
                <a:solidFill>
                  <a:srgbClr val="00B0F0"/>
                </a:solidFill>
                <a:sym typeface="+mn-ea"/>
              </a:rPr>
              <a:t>           </a:t>
            </a:r>
            <a:r>
              <a:rPr lang="en-IN" altLang="en-US" sz="3600">
                <a:sym typeface="+mn-ea"/>
              </a:rPr>
              <a:t>end</a:t>
            </a:r>
          </a:p>
          <a:p>
            <a:pPr marL="1828800" lvl="4" indent="-1814830"/>
            <a:r>
              <a:rPr lang="en-IN" altLang="en-US" sz="3600">
                <a:sym typeface="+mn-ea"/>
              </a:rPr>
              <a:t>Step -4. End</a:t>
            </a: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71450" y="903605"/>
            <a:ext cx="11915140" cy="5798185"/>
          </a:xfrm>
          <a:prstGeom prst="rect">
            <a:avLst/>
          </a:prstGeom>
          <a:noFill/>
        </p:spPr>
        <p:txBody>
          <a:bodyPr wrap="square" rtlCol="0" anchor="t">
            <a:noAutofit/>
          </a:bodyPr>
          <a:lstStyle/>
          <a:p>
            <a:r>
              <a:rPr lang="en-IN" altLang="en-US" sz="3600" b="1">
                <a:sym typeface="+mn-ea"/>
              </a:rPr>
              <a:t>Step -</a:t>
            </a:r>
            <a:r>
              <a:rPr lang="en-US" sz="3600" b="1">
                <a:sym typeface="+mn-ea"/>
              </a:rPr>
              <a:t>1</a:t>
            </a:r>
            <a:r>
              <a:rPr lang="en-US" sz="3600">
                <a:sym typeface="+mn-ea"/>
              </a:rPr>
              <a:t>.</a:t>
            </a:r>
            <a:r>
              <a:rPr lang="en-IN" altLang="en-US" sz="3600">
                <a:sym typeface="+mn-ea"/>
              </a:rPr>
              <a:t> Start</a:t>
            </a:r>
          </a:p>
          <a:p>
            <a:r>
              <a:rPr lang="en-IN" altLang="en-US" sz="3600" b="1">
                <a:sym typeface="+mn-ea"/>
              </a:rPr>
              <a:t>Step -2</a:t>
            </a:r>
            <a:r>
              <a:rPr lang="en-US" sz="3600">
                <a:sym typeface="+mn-ea"/>
              </a:rPr>
              <a:t>.</a:t>
            </a:r>
            <a:r>
              <a:rPr lang="en-US" sz="3600"/>
              <a:t> Take an Empty Queue.</a:t>
            </a:r>
          </a:p>
          <a:p>
            <a:r>
              <a:rPr lang="en-IN" altLang="en-US" sz="3600" b="1">
                <a:sym typeface="+mn-ea"/>
              </a:rPr>
              <a:t>Step -3</a:t>
            </a:r>
            <a:r>
              <a:rPr lang="en-US" sz="3600">
                <a:sym typeface="+mn-ea"/>
              </a:rPr>
              <a:t>.</a:t>
            </a:r>
            <a:r>
              <a:rPr lang="en-US" sz="3600"/>
              <a:t> Start from the </a:t>
            </a:r>
            <a:r>
              <a:rPr lang="en-US" sz="3600" b="1">
                <a:solidFill>
                  <a:srgbClr val="FF0000"/>
                </a:solidFill>
              </a:rPr>
              <a:t>root,</a:t>
            </a:r>
            <a:r>
              <a:rPr lang="en-US" sz="3600"/>
              <a:t> and </a:t>
            </a:r>
            <a:r>
              <a:rPr lang="en-US" sz="3600" b="1">
                <a:solidFill>
                  <a:srgbClr val="FF0000"/>
                </a:solidFill>
              </a:rPr>
              <a:t>insert the root</a:t>
            </a:r>
            <a:r>
              <a:rPr lang="en-US" sz="3600"/>
              <a:t> into the Queue.</a:t>
            </a:r>
          </a:p>
          <a:p>
            <a:r>
              <a:rPr lang="en-IN" altLang="en-US" sz="3600" b="1">
                <a:sym typeface="+mn-ea"/>
              </a:rPr>
              <a:t>Step -4</a:t>
            </a:r>
            <a:r>
              <a:rPr lang="en-US" sz="3600">
                <a:sym typeface="+mn-ea"/>
              </a:rPr>
              <a:t>.</a:t>
            </a:r>
            <a:r>
              <a:rPr lang="en-US" sz="3600"/>
              <a:t> while </a:t>
            </a:r>
            <a:r>
              <a:rPr lang="en-IN" altLang="en-US" sz="3600"/>
              <a:t>(</a:t>
            </a:r>
            <a:r>
              <a:rPr lang="en-US" sz="3600" b="1">
                <a:solidFill>
                  <a:srgbClr val="00B0F0"/>
                </a:solidFill>
              </a:rPr>
              <a:t>Queue is not empty</a:t>
            </a:r>
            <a:r>
              <a:rPr lang="en-IN" altLang="en-US" sz="3600"/>
              <a:t>)</a:t>
            </a:r>
          </a:p>
          <a:p>
            <a:pPr marL="914400" lvl="2" indent="457200"/>
            <a:r>
              <a:rPr lang="en-IN" altLang="en-US" sz="3600"/>
              <a:t>  Begin</a:t>
            </a:r>
            <a:endParaRPr lang="en-US" sz="3600"/>
          </a:p>
          <a:p>
            <a:pPr marL="1829435" indent="328930" defTabSz="914400">
              <a:buFont typeface="Arial" panose="020B0604020202020204" pitchFamily="34" charset="0"/>
              <a:buChar char="•"/>
              <a:tabLst>
                <a:tab pos="2148840" algn="l"/>
              </a:tabLst>
            </a:pPr>
            <a:r>
              <a:rPr lang="en-US" sz="3600" b="1">
                <a:solidFill>
                  <a:srgbClr val="FF0000"/>
                </a:solidFill>
              </a:rPr>
              <a:t>Extract the node from the Queue </a:t>
            </a:r>
            <a:r>
              <a:rPr lang="en-US" sz="3600"/>
              <a:t>and </a:t>
            </a:r>
            <a:r>
              <a:rPr lang="en-US" sz="3600" b="1">
                <a:solidFill>
                  <a:srgbClr val="FF0000"/>
                </a:solidFill>
              </a:rPr>
              <a:t>insert all its </a:t>
            </a:r>
            <a:r>
              <a:rPr lang="en-IN" altLang="en-US" sz="3600" b="1">
                <a:solidFill>
                  <a:srgbClr val="FF0000"/>
                </a:solidFill>
              </a:rPr>
              <a:t>	</a:t>
            </a:r>
            <a:r>
              <a:rPr lang="en-US" sz="3600" b="1">
                <a:solidFill>
                  <a:srgbClr val="FF0000"/>
                </a:solidFill>
              </a:rPr>
              <a:t>children into the Queue.</a:t>
            </a:r>
          </a:p>
          <a:p>
            <a:pPr marL="1829435" indent="328930" defTabSz="914400">
              <a:buFont typeface="Arial" panose="020B0604020202020204" pitchFamily="34" charset="0"/>
              <a:buChar char="•"/>
              <a:tabLst>
                <a:tab pos="2148840" algn="l"/>
              </a:tabLst>
            </a:pPr>
            <a:r>
              <a:rPr lang="en-US" sz="3600"/>
              <a:t> </a:t>
            </a:r>
            <a:r>
              <a:rPr lang="en-IN" altLang="en-US" sz="3600"/>
              <a:t>Print the </a:t>
            </a:r>
            <a:r>
              <a:rPr lang="en-US" sz="3600" b="1">
                <a:solidFill>
                  <a:srgbClr val="FF0000"/>
                </a:solidFill>
              </a:rPr>
              <a:t>data item from the extracted node</a:t>
            </a:r>
            <a:r>
              <a:rPr lang="en-US" sz="3600"/>
              <a:t>.</a:t>
            </a:r>
            <a:r>
              <a:rPr lang="en-IN" altLang="en-US" sz="3600"/>
              <a:t>	 </a:t>
            </a:r>
          </a:p>
          <a:p>
            <a:pPr marL="1605915" indent="0" defTabSz="914400">
              <a:buFont typeface="Arial" panose="020B0604020202020204" pitchFamily="34" charset="0"/>
              <a:buNone/>
              <a:tabLst>
                <a:tab pos="2148840" algn="l"/>
              </a:tabLst>
            </a:pPr>
            <a:r>
              <a:rPr lang="en-IN" altLang="en-US" sz="3600"/>
              <a:t>End</a:t>
            </a:r>
            <a:r>
              <a:rPr lang="en-US" sz="3600"/>
              <a:t> </a:t>
            </a:r>
          </a:p>
          <a:p>
            <a:pPr marL="1605915" indent="-1560830" defTabSz="914400">
              <a:buFont typeface="Arial" panose="020B0604020202020204" pitchFamily="34" charset="0"/>
              <a:buNone/>
              <a:tabLst>
                <a:tab pos="2148840" algn="l"/>
              </a:tabLst>
            </a:pPr>
            <a:r>
              <a:rPr lang="en-IN" altLang="en-US" sz="3600" b="1">
                <a:sym typeface="+mn-ea"/>
              </a:rPr>
              <a:t>Step -5</a:t>
            </a:r>
            <a:r>
              <a:rPr lang="en-US" sz="3600">
                <a:sym typeface="+mn-ea"/>
              </a:rPr>
              <a:t>.</a:t>
            </a:r>
            <a:r>
              <a:rPr lang="en-IN" altLang="en-US" sz="3600">
                <a:sym typeface="+mn-ea"/>
              </a:rPr>
              <a:t> End</a:t>
            </a:r>
          </a:p>
        </p:txBody>
      </p:sp>
      <p:sp>
        <p:nvSpPr>
          <p:cNvPr id="3" name="Text Box 2"/>
          <p:cNvSpPr txBox="1"/>
          <p:nvPr/>
        </p:nvSpPr>
        <p:spPr>
          <a:xfrm>
            <a:off x="171450" y="177800"/>
            <a:ext cx="11765280" cy="1198880"/>
          </a:xfrm>
          <a:prstGeom prst="rect">
            <a:avLst/>
          </a:prstGeom>
          <a:noFill/>
        </p:spPr>
        <p:txBody>
          <a:bodyPr wrap="square" rtlCol="0" anchor="t">
            <a:spAutoFit/>
          </a:bodyPr>
          <a:lstStyle/>
          <a:p>
            <a:r>
              <a:rPr lang="en-US" sz="3600">
                <a:sym typeface="+mn-ea"/>
              </a:rPr>
              <a:t>Algorithm</a:t>
            </a:r>
            <a:r>
              <a:rPr lang="en-IN" altLang="en-US" sz="3600">
                <a:sym typeface="+mn-ea"/>
              </a:rPr>
              <a:t> for </a:t>
            </a:r>
            <a:r>
              <a:rPr lang="en-IN" altLang="en-US" sz="3600" b="1">
                <a:solidFill>
                  <a:srgbClr val="FF0000"/>
                </a:solidFill>
                <a:sym typeface="+mn-ea"/>
              </a:rPr>
              <a:t>Breadth </a:t>
            </a:r>
            <a:r>
              <a:rPr lang="en-GB" altLang="en-IN" sz="3600" b="1">
                <a:solidFill>
                  <a:srgbClr val="FF0000"/>
                </a:solidFill>
                <a:sym typeface="+mn-ea"/>
              </a:rPr>
              <a:t>First </a:t>
            </a:r>
            <a:r>
              <a:rPr lang="en-IN" altLang="en-US" sz="3600" b="1">
                <a:solidFill>
                  <a:srgbClr val="FF0000"/>
                </a:solidFill>
                <a:sym typeface="+mn-ea"/>
              </a:rPr>
              <a:t>Search  Traversal </a:t>
            </a:r>
            <a:r>
              <a:rPr lang="en-IN" altLang="en-US" sz="3600">
                <a:sym typeface="+mn-ea"/>
              </a:rPr>
              <a:t>in </a:t>
            </a:r>
            <a:r>
              <a:rPr lang="en-IN" altLang="en-US" sz="3600" b="1">
                <a:solidFill>
                  <a:srgbClr val="00B0F0"/>
                </a:solidFill>
                <a:sym typeface="+mn-ea"/>
              </a:rPr>
              <a:t>Binary Search Tree</a:t>
            </a:r>
          </a:p>
        </p:txBody>
      </p:sp>
      <p:sp>
        <p:nvSpPr>
          <p:cNvPr id="4" name="Text Box 3"/>
          <p:cNvSpPr txBox="1"/>
          <p:nvPr/>
        </p:nvSpPr>
        <p:spPr>
          <a:xfrm>
            <a:off x="2951480" y="3407410"/>
            <a:ext cx="4064000" cy="368300"/>
          </a:xfrm>
          <a:prstGeom prst="rect">
            <a:avLst/>
          </a:prstGeom>
          <a:noFill/>
        </p:spPr>
        <p:txBody>
          <a:bodyPr wrap="square" rtlCol="0">
            <a:spAutoFit/>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12420" y="617220"/>
            <a:ext cx="11744960" cy="6046470"/>
          </a:xfrm>
          <a:prstGeom prst="rect">
            <a:avLst/>
          </a:prstGeom>
          <a:noFill/>
        </p:spPr>
        <p:txBody>
          <a:bodyPr wrap="square" rtlCol="0" anchor="t">
            <a:noAutofit/>
          </a:bodyPr>
          <a:lstStyle/>
          <a:p>
            <a:r>
              <a:rPr lang="en-GB" altLang="en-US" sz="3200" dirty="0"/>
              <a:t> </a:t>
            </a:r>
            <a:r>
              <a:rPr lang="en-GB" altLang="en-US" sz="3600" b="1" dirty="0">
                <a:solidFill>
                  <a:srgbClr val="FF0000"/>
                </a:solidFill>
              </a:rPr>
              <a:t> Iterative Breadth First Search Traversal Binary Search tree</a:t>
            </a:r>
            <a:endParaRPr lang="en-US" sz="3600" b="1" dirty="0">
              <a:solidFill>
                <a:srgbClr val="FF0000"/>
              </a:solidFill>
            </a:endParaRPr>
          </a:p>
          <a:p>
            <a:endParaRPr lang="en-US" sz="3200" dirty="0"/>
          </a:p>
          <a:p>
            <a:r>
              <a:rPr lang="en-US" sz="3200" dirty="0"/>
              <a:t>void </a:t>
            </a:r>
            <a:r>
              <a:rPr lang="en-US" sz="3200" dirty="0" err="1"/>
              <a:t>levelOrderTraversal</a:t>
            </a:r>
            <a:r>
              <a:rPr lang="en-US" sz="3200" dirty="0"/>
              <a:t>(struct node* root) {</a:t>
            </a:r>
          </a:p>
          <a:p>
            <a:r>
              <a:rPr lang="en-GB" altLang="en-US" sz="3200" dirty="0"/>
              <a:t>               </a:t>
            </a:r>
            <a:r>
              <a:rPr lang="en-US" sz="3200" dirty="0">
                <a:sym typeface="+mn-ea"/>
              </a:rPr>
              <a:t>struct node* queue[1000];</a:t>
            </a:r>
            <a:r>
              <a:rPr lang="en-GB" altLang="en-US" sz="3200" dirty="0">
                <a:sym typeface="+mn-ea"/>
              </a:rPr>
              <a:t> </a:t>
            </a:r>
            <a:r>
              <a:rPr lang="en-US" sz="3200" dirty="0">
                <a:sym typeface="+mn-ea"/>
              </a:rPr>
              <a:t> </a:t>
            </a:r>
            <a:r>
              <a:rPr lang="en-US" sz="2400" b="1" dirty="0">
                <a:solidFill>
                  <a:srgbClr val="00B0F0"/>
                </a:solidFill>
                <a:sym typeface="+mn-ea"/>
              </a:rPr>
              <a:t>// Create a queue for level-order traversal</a:t>
            </a:r>
            <a:endParaRPr lang="en-US" sz="2400" b="1" dirty="0">
              <a:solidFill>
                <a:srgbClr val="00B0F0"/>
              </a:solidFill>
            </a:endParaRPr>
          </a:p>
          <a:p>
            <a:r>
              <a:rPr lang="en-US" sz="3200" dirty="0">
                <a:sym typeface="+mn-ea"/>
              </a:rPr>
              <a:t>  </a:t>
            </a:r>
            <a:r>
              <a:rPr lang="en-GB" altLang="en-US" sz="3200" dirty="0">
                <a:sym typeface="+mn-ea"/>
              </a:rPr>
              <a:t>  	 </a:t>
            </a:r>
            <a:r>
              <a:rPr lang="en-US" sz="3200" dirty="0">
                <a:sym typeface="+mn-ea"/>
              </a:rPr>
              <a:t> </a:t>
            </a:r>
            <a:r>
              <a:rPr lang="en-GB" altLang="en-US" sz="3200" dirty="0">
                <a:sym typeface="+mn-ea"/>
              </a:rPr>
              <a:t>  </a:t>
            </a:r>
            <a:r>
              <a:rPr lang="en-US" sz="3200" dirty="0">
                <a:sym typeface="+mn-ea"/>
              </a:rPr>
              <a:t> int front = -1, rear = -1;</a:t>
            </a:r>
            <a:r>
              <a:rPr lang="en-GB" altLang="en-US" sz="3200" dirty="0">
                <a:sym typeface="+mn-ea"/>
              </a:rPr>
              <a:t>  </a:t>
            </a:r>
            <a:endParaRPr lang="en-US" sz="3200" dirty="0"/>
          </a:p>
          <a:p>
            <a:pPr indent="457200"/>
            <a:r>
              <a:rPr lang="en-US" sz="3200" dirty="0"/>
              <a:t>   </a:t>
            </a:r>
            <a:r>
              <a:rPr lang="en-GB" altLang="en-US" sz="3200" dirty="0"/>
              <a:t>	     </a:t>
            </a:r>
            <a:r>
              <a:rPr lang="en-US" sz="3200" dirty="0"/>
              <a:t>if (root == NULL) {</a:t>
            </a:r>
          </a:p>
          <a:p>
            <a:pPr lvl="2"/>
            <a:r>
              <a:rPr lang="en-US" sz="3200" dirty="0"/>
              <a:t>        </a:t>
            </a:r>
            <a:r>
              <a:rPr lang="en-US" sz="3200" dirty="0" err="1"/>
              <a:t>printf</a:t>
            </a:r>
            <a:r>
              <a:rPr lang="en-US" sz="3200" dirty="0"/>
              <a:t>("The tree is empty.\n");</a:t>
            </a:r>
          </a:p>
          <a:p>
            <a:pPr lvl="2"/>
            <a:r>
              <a:rPr lang="en-US" sz="3200" dirty="0"/>
              <a:t>        return;</a:t>
            </a:r>
          </a:p>
          <a:p>
            <a:pPr lvl="2"/>
            <a:r>
              <a:rPr lang="en-US" sz="3200" dirty="0"/>
              <a:t>    }</a:t>
            </a:r>
          </a:p>
          <a:p>
            <a:r>
              <a:rPr lang="en-US" sz="3200" dirty="0"/>
              <a:t>              queue[++rear] = root</a:t>
            </a:r>
            <a:r>
              <a:rPr lang="en-US" sz="2800" dirty="0"/>
              <a:t>;         </a:t>
            </a:r>
            <a:r>
              <a:rPr lang="en-US" sz="2800" dirty="0">
                <a:sym typeface="+mn-ea"/>
              </a:rPr>
              <a:t> </a:t>
            </a:r>
            <a:r>
              <a:rPr lang="en-US" sz="2800" b="1" dirty="0">
                <a:solidFill>
                  <a:srgbClr val="00B0F0"/>
                </a:solidFill>
                <a:sym typeface="+mn-ea"/>
              </a:rPr>
              <a:t>// Enqueue the root node</a:t>
            </a:r>
            <a:endParaRPr lang="en-US" sz="2800" b="1" dirty="0">
              <a:solidFill>
                <a:srgbClr val="00B0F0"/>
              </a:solidFill>
            </a:endParaRPr>
          </a:p>
          <a:p>
            <a:endParaRPr lang="en-US" sz="3200" dirty="0"/>
          </a:p>
          <a:p>
            <a:endParaRPr lang="en-US" sz="3200" dirty="0"/>
          </a:p>
          <a:p>
            <a:r>
              <a:rPr lang="en-US" sz="3200" dirty="0"/>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82245" y="274955"/>
            <a:ext cx="11880850" cy="6445885"/>
          </a:xfrm>
          <a:prstGeom prst="rect">
            <a:avLst/>
          </a:prstGeom>
          <a:noFill/>
        </p:spPr>
        <p:txBody>
          <a:bodyPr wrap="square" rtlCol="0" anchor="t">
            <a:noAutofit/>
          </a:bodyPr>
          <a:lstStyle/>
          <a:p>
            <a:r>
              <a:rPr lang="en-GB" altLang="en-US" sz="3200" dirty="0">
                <a:sym typeface="+mn-ea"/>
              </a:rPr>
              <a:t>   </a:t>
            </a:r>
            <a:r>
              <a:rPr lang="en-US" sz="3200" dirty="0">
                <a:sym typeface="+mn-ea"/>
              </a:rPr>
              <a:t>while (</a:t>
            </a:r>
            <a:r>
              <a:rPr lang="en-US" sz="3200" b="1" dirty="0">
                <a:solidFill>
                  <a:srgbClr val="FF0000"/>
                </a:solidFill>
                <a:sym typeface="+mn-ea"/>
              </a:rPr>
              <a:t>front != rear</a:t>
            </a:r>
            <a:r>
              <a:rPr lang="en-US" sz="3200" dirty="0">
                <a:sym typeface="+mn-ea"/>
              </a:rPr>
              <a:t>) {</a:t>
            </a:r>
            <a:endParaRPr lang="en-US" sz="3200" dirty="0"/>
          </a:p>
          <a:p>
            <a:r>
              <a:rPr lang="en-US" sz="3200" dirty="0">
                <a:sym typeface="+mn-ea"/>
              </a:rPr>
              <a:t>     </a:t>
            </a:r>
            <a:r>
              <a:rPr lang="en-GB" altLang="en-US" sz="3200" dirty="0">
                <a:sym typeface="+mn-ea"/>
              </a:rPr>
              <a:t>    </a:t>
            </a:r>
            <a:r>
              <a:rPr lang="en-US" sz="3200" dirty="0">
                <a:sym typeface="+mn-ea"/>
              </a:rPr>
              <a:t>  </a:t>
            </a:r>
            <a:r>
              <a:rPr lang="en-US" sz="3200" b="1" dirty="0">
                <a:sym typeface="+mn-ea"/>
              </a:rPr>
              <a:t> </a:t>
            </a:r>
            <a:r>
              <a:rPr lang="en-US" sz="3200" b="1" dirty="0">
                <a:solidFill>
                  <a:srgbClr val="FF0000"/>
                </a:solidFill>
                <a:sym typeface="+mn-ea"/>
              </a:rPr>
              <a:t>struct node*</a:t>
            </a:r>
            <a:r>
              <a:rPr lang="en-US" sz="3200" dirty="0">
                <a:sym typeface="+mn-ea"/>
              </a:rPr>
              <a:t> current = queue[++front];</a:t>
            </a:r>
            <a:r>
              <a:rPr lang="en-GB" altLang="en-US" sz="3200" dirty="0">
                <a:sym typeface="+mn-ea"/>
              </a:rPr>
              <a:t>  </a:t>
            </a:r>
            <a:r>
              <a:rPr lang="en-US" sz="2000" b="1" dirty="0">
                <a:solidFill>
                  <a:srgbClr val="00B0F0"/>
                </a:solidFill>
                <a:sym typeface="+mn-ea"/>
              </a:rPr>
              <a:t>// Dequeue a node and print its value</a:t>
            </a:r>
            <a:endParaRPr lang="en-US" sz="2000" dirty="0"/>
          </a:p>
          <a:p>
            <a:r>
              <a:rPr lang="en-US" sz="3200" dirty="0">
                <a:sym typeface="+mn-ea"/>
              </a:rPr>
              <a:t>      </a:t>
            </a:r>
            <a:r>
              <a:rPr lang="en-GB" altLang="en-US" sz="3200" dirty="0">
                <a:sym typeface="+mn-ea"/>
              </a:rPr>
              <a:t>    </a:t>
            </a:r>
            <a:r>
              <a:rPr lang="en-US" sz="3200" dirty="0">
                <a:sym typeface="+mn-ea"/>
              </a:rPr>
              <a:t>  </a:t>
            </a:r>
            <a:r>
              <a:rPr lang="en-US" sz="3200" dirty="0" err="1">
                <a:sym typeface="+mn-ea"/>
              </a:rPr>
              <a:t>printf</a:t>
            </a:r>
            <a:r>
              <a:rPr lang="en-US" sz="3200" dirty="0">
                <a:sym typeface="+mn-ea"/>
              </a:rPr>
              <a:t>("%d ", current-&gt;data);</a:t>
            </a:r>
            <a:endParaRPr lang="en-US" sz="3200" dirty="0"/>
          </a:p>
          <a:p>
            <a:pPr algn="l">
              <a:buClrTx/>
              <a:buSzTx/>
              <a:buFontTx/>
            </a:pPr>
            <a:r>
              <a:rPr lang="en-US" sz="3200" dirty="0">
                <a:sym typeface="+mn-ea"/>
              </a:rPr>
              <a:t>      </a:t>
            </a:r>
            <a:r>
              <a:rPr lang="en-GB" altLang="en-US" sz="3200" dirty="0">
                <a:sym typeface="+mn-ea"/>
              </a:rPr>
              <a:t>    </a:t>
            </a:r>
            <a:r>
              <a:rPr lang="en-US" sz="3200" dirty="0">
                <a:sym typeface="+mn-ea"/>
              </a:rPr>
              <a:t>  if (</a:t>
            </a:r>
            <a:r>
              <a:rPr lang="en-US" sz="3200" b="1" dirty="0">
                <a:solidFill>
                  <a:srgbClr val="FF0000"/>
                </a:solidFill>
                <a:sym typeface="+mn-ea"/>
              </a:rPr>
              <a:t>current-&gt;left != NULL</a:t>
            </a:r>
            <a:r>
              <a:rPr lang="en-US" sz="3200" dirty="0">
                <a:sym typeface="+mn-ea"/>
              </a:rPr>
              <a:t>) {</a:t>
            </a:r>
            <a:r>
              <a:rPr lang="en-GB" altLang="en-US" sz="3200" dirty="0">
                <a:sym typeface="+mn-ea"/>
              </a:rPr>
              <a:t>    </a:t>
            </a:r>
            <a:r>
              <a:rPr lang="en-US" sz="2000" dirty="0">
                <a:sym typeface="+mn-ea"/>
              </a:rPr>
              <a:t> </a:t>
            </a:r>
            <a:r>
              <a:rPr lang="en-GB" altLang="en-US" sz="2000" dirty="0">
                <a:sym typeface="+mn-ea"/>
              </a:rPr>
              <a:t>          </a:t>
            </a:r>
            <a:r>
              <a:rPr lang="en-US" sz="2000" b="1" dirty="0">
                <a:solidFill>
                  <a:srgbClr val="00B0F0"/>
                </a:solidFill>
                <a:sym typeface="+mn-ea"/>
              </a:rPr>
              <a:t>   // Enqueue the left child if exists</a:t>
            </a:r>
            <a:endParaRPr lang="en-US" sz="2000" b="1" dirty="0">
              <a:solidFill>
                <a:srgbClr val="00B0F0"/>
              </a:solidFill>
            </a:endParaRPr>
          </a:p>
          <a:p>
            <a:r>
              <a:rPr lang="en-US" sz="3200" dirty="0">
                <a:sym typeface="+mn-ea"/>
              </a:rPr>
              <a:t>        </a:t>
            </a:r>
            <a:r>
              <a:rPr lang="en-GB" altLang="en-US" sz="3200" dirty="0">
                <a:sym typeface="+mn-ea"/>
              </a:rPr>
              <a:t> </a:t>
            </a:r>
            <a:r>
              <a:rPr lang="en-US" sz="3200" dirty="0">
                <a:sym typeface="+mn-ea"/>
              </a:rPr>
              <a:t>   </a:t>
            </a:r>
            <a:r>
              <a:rPr lang="en-GB" altLang="en-US" sz="3200" dirty="0">
                <a:sym typeface="+mn-ea"/>
              </a:rPr>
              <a:t>	</a:t>
            </a:r>
            <a:r>
              <a:rPr lang="en-US" sz="3200" dirty="0">
                <a:sym typeface="+mn-ea"/>
              </a:rPr>
              <a:t>queue[++rear] = current-&gt;left;</a:t>
            </a:r>
            <a:endParaRPr lang="en-US" sz="3200" dirty="0"/>
          </a:p>
          <a:p>
            <a:r>
              <a:rPr lang="en-US" sz="3200" dirty="0">
                <a:sym typeface="+mn-ea"/>
              </a:rPr>
              <a:t>     </a:t>
            </a:r>
            <a:r>
              <a:rPr lang="en-GB" altLang="en-US" sz="3200" dirty="0">
                <a:sym typeface="+mn-ea"/>
              </a:rPr>
              <a:t>   </a:t>
            </a:r>
            <a:r>
              <a:rPr lang="en-US" sz="3200" dirty="0">
                <a:sym typeface="+mn-ea"/>
              </a:rPr>
              <a:t> </a:t>
            </a:r>
            <a:r>
              <a:rPr lang="en-GB" altLang="en-US" sz="3200" dirty="0">
                <a:sym typeface="+mn-ea"/>
              </a:rPr>
              <a:t>	  </a:t>
            </a:r>
            <a:r>
              <a:rPr lang="en-US" sz="3200" dirty="0">
                <a:sym typeface="+mn-ea"/>
              </a:rPr>
              <a:t>}</a:t>
            </a:r>
            <a:endParaRPr lang="en-US" sz="3200" dirty="0"/>
          </a:p>
          <a:p>
            <a:pPr algn="l">
              <a:buClrTx/>
              <a:buSzTx/>
              <a:buFontTx/>
            </a:pPr>
            <a:r>
              <a:rPr lang="en-US" sz="3200" dirty="0">
                <a:sym typeface="+mn-ea"/>
              </a:rPr>
              <a:t>       </a:t>
            </a:r>
            <a:r>
              <a:rPr lang="en-GB" altLang="en-US" sz="3200" dirty="0">
                <a:sym typeface="+mn-ea"/>
              </a:rPr>
              <a:t>   </a:t>
            </a:r>
            <a:r>
              <a:rPr lang="en-US" sz="3200" dirty="0">
                <a:sym typeface="+mn-ea"/>
              </a:rPr>
              <a:t> </a:t>
            </a:r>
            <a:r>
              <a:rPr lang="en-GB" altLang="en-US" sz="3200" dirty="0">
                <a:sym typeface="+mn-ea"/>
              </a:rPr>
              <a:t> </a:t>
            </a:r>
            <a:r>
              <a:rPr lang="en-US" sz="3200" dirty="0">
                <a:sym typeface="+mn-ea"/>
              </a:rPr>
              <a:t>if (</a:t>
            </a:r>
            <a:r>
              <a:rPr lang="en-US" sz="3200" b="1" dirty="0">
                <a:solidFill>
                  <a:srgbClr val="FF0000"/>
                </a:solidFill>
                <a:sym typeface="+mn-ea"/>
              </a:rPr>
              <a:t>current-&gt;right != NULL</a:t>
            </a:r>
            <a:r>
              <a:rPr lang="en-US" sz="3200" dirty="0">
                <a:sym typeface="+mn-ea"/>
              </a:rPr>
              <a:t>) {</a:t>
            </a:r>
            <a:r>
              <a:rPr lang="en-GB" altLang="en-US" sz="3200" dirty="0">
                <a:sym typeface="+mn-ea"/>
              </a:rPr>
              <a:t>        </a:t>
            </a:r>
            <a:r>
              <a:rPr lang="en-US" sz="2000" dirty="0">
                <a:sym typeface="+mn-ea"/>
              </a:rPr>
              <a:t>  </a:t>
            </a:r>
            <a:r>
              <a:rPr lang="en-US" sz="2000" b="1" dirty="0">
                <a:solidFill>
                  <a:srgbClr val="00B0F0"/>
                </a:solidFill>
                <a:sym typeface="+mn-ea"/>
              </a:rPr>
              <a:t> // Enqueue the right child if exists</a:t>
            </a:r>
            <a:endParaRPr lang="en-US" sz="2000" b="1" dirty="0">
              <a:solidFill>
                <a:srgbClr val="00B0F0"/>
              </a:solidFill>
            </a:endParaRPr>
          </a:p>
          <a:p>
            <a:r>
              <a:rPr lang="en-GB" altLang="en-US" sz="3200" dirty="0">
                <a:sym typeface="+mn-ea"/>
              </a:rPr>
              <a:t>  </a:t>
            </a:r>
            <a:r>
              <a:rPr lang="en-US" sz="3200" dirty="0">
                <a:sym typeface="+mn-ea"/>
              </a:rPr>
              <a:t>      </a:t>
            </a:r>
            <a:r>
              <a:rPr lang="en-GB" altLang="en-US" sz="3200" dirty="0">
                <a:sym typeface="+mn-ea"/>
              </a:rPr>
              <a:t>  	</a:t>
            </a:r>
            <a:r>
              <a:rPr lang="en-US" sz="3200" dirty="0">
                <a:sym typeface="+mn-ea"/>
              </a:rPr>
              <a:t>queue[++rear] = current-&gt;right;</a:t>
            </a:r>
            <a:endParaRPr lang="en-US" sz="3200" dirty="0"/>
          </a:p>
          <a:p>
            <a:r>
              <a:rPr lang="en-US" sz="3200" dirty="0">
                <a:sym typeface="+mn-ea"/>
              </a:rPr>
              <a:t>       </a:t>
            </a:r>
            <a:r>
              <a:rPr lang="en-GB" altLang="en-US" sz="3200" dirty="0">
                <a:sym typeface="+mn-ea"/>
              </a:rPr>
              <a:t>    </a:t>
            </a:r>
            <a:r>
              <a:rPr lang="en-US" sz="3200" dirty="0">
                <a:sym typeface="+mn-ea"/>
              </a:rPr>
              <a:t> }</a:t>
            </a:r>
            <a:endParaRPr lang="en-US" sz="3200" dirty="0"/>
          </a:p>
          <a:p>
            <a:r>
              <a:rPr lang="en-US" sz="3200" dirty="0">
                <a:sym typeface="+mn-ea"/>
              </a:rPr>
              <a:t>    </a:t>
            </a:r>
            <a:r>
              <a:rPr lang="en-GB" altLang="en-US" sz="3200" dirty="0">
                <a:sym typeface="+mn-ea"/>
              </a:rPr>
              <a:t>    </a:t>
            </a:r>
            <a:r>
              <a:rPr lang="en-US" sz="3200" dirty="0">
                <a:sym typeface="+mn-ea"/>
              </a:rPr>
              <a:t>}</a:t>
            </a:r>
            <a:r>
              <a:rPr lang="en-GB" altLang="en-US" sz="3200" dirty="0">
                <a:sym typeface="+mn-ea"/>
              </a:rPr>
              <a:t>  // while end</a:t>
            </a:r>
            <a:endParaRPr lang="en-US" sz="3200" dirty="0"/>
          </a:p>
          <a:p>
            <a:r>
              <a:rPr lang="en-US" sz="3200" dirty="0">
                <a:sym typeface="+mn-ea"/>
              </a:rPr>
              <a:t>   </a:t>
            </a:r>
            <a:r>
              <a:rPr lang="en-GB" altLang="en-US" sz="3200" dirty="0">
                <a:sym typeface="+mn-ea"/>
              </a:rPr>
              <a:t>    </a:t>
            </a:r>
            <a:r>
              <a:rPr lang="en-US" sz="3200" dirty="0">
                <a:sym typeface="+mn-ea"/>
              </a:rPr>
              <a:t> </a:t>
            </a:r>
            <a:r>
              <a:rPr lang="en-US" sz="3200" dirty="0" err="1">
                <a:sym typeface="+mn-ea"/>
              </a:rPr>
              <a:t>printf</a:t>
            </a:r>
            <a:r>
              <a:rPr lang="en-US" sz="3200" dirty="0">
                <a:sym typeface="+mn-ea"/>
              </a:rPr>
              <a:t>("\n");</a:t>
            </a:r>
            <a:endParaRPr lang="en-US" sz="3200" dirty="0"/>
          </a:p>
          <a:p>
            <a:r>
              <a:rPr lang="en-US" sz="3200" dirty="0">
                <a:sym typeface="+mn-ea"/>
              </a:rPr>
              <a:t>}</a:t>
            </a:r>
            <a:r>
              <a:rPr lang="en-GB" altLang="en-US" sz="3200" dirty="0">
                <a:sym typeface="+mn-ea"/>
              </a:rPr>
              <a:t> </a:t>
            </a:r>
            <a:r>
              <a:rPr lang="en-US" sz="3200" dirty="0">
                <a:sym typeface="+mn-ea"/>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49250" y="650875"/>
            <a:ext cx="11297920" cy="4485640"/>
          </a:xfrm>
          <a:prstGeom prst="rect">
            <a:avLst/>
          </a:prstGeom>
          <a:noFill/>
        </p:spPr>
        <p:txBody>
          <a:bodyPr wrap="square" rtlCol="0" anchor="t">
            <a:noAutofit/>
          </a:bodyPr>
          <a:lstStyle/>
          <a:p>
            <a:r>
              <a:rPr lang="en-IN" altLang="en-US" sz="3200" dirty="0"/>
              <a:t>Working Example : Construct a binary Search tree for the following list of data items </a:t>
            </a:r>
          </a:p>
          <a:p>
            <a:r>
              <a:rPr lang="en-IN" altLang="en-US" sz="3200" dirty="0"/>
              <a:t>      list = {7, 16, 49, 82, 5, 31, 6, 2, 44, 56,102}</a:t>
            </a:r>
          </a:p>
          <a:p>
            <a:endParaRPr lang="en-IN" altLang="en-US" sz="3200" dirty="0"/>
          </a:p>
          <a:p>
            <a:r>
              <a:rPr lang="en-IN" altLang="en-US" sz="3200" dirty="0"/>
              <a:t>Show the Preorder, </a:t>
            </a:r>
            <a:r>
              <a:rPr lang="en-IN" altLang="en-US" sz="3200" dirty="0" err="1"/>
              <a:t>Inorder</a:t>
            </a:r>
            <a:r>
              <a:rPr lang="en-IN" altLang="en-US" sz="3200" dirty="0"/>
              <a:t> and </a:t>
            </a:r>
            <a:r>
              <a:rPr lang="en-IN" altLang="en-US" sz="3200" dirty="0" err="1"/>
              <a:t>Postorder</a:t>
            </a:r>
            <a:r>
              <a:rPr lang="en-IN" altLang="en-US" sz="3200" dirty="0"/>
              <a:t> traversal data items for the above constructed Binary Search Tree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8950" y="363855"/>
            <a:ext cx="11245850" cy="6243955"/>
          </a:xfrm>
          <a:prstGeom prst="rect">
            <a:avLst/>
          </a:prstGeom>
          <a:noFill/>
        </p:spPr>
        <p:txBody>
          <a:bodyPr wrap="square" rtlCol="0" anchor="t">
            <a:noAutofit/>
          </a:bodyPr>
          <a:lstStyle/>
          <a:p>
            <a:r>
              <a:rPr lang="en-US" sz="3600">
                <a:sym typeface="+mn-ea"/>
              </a:rPr>
              <a:t>Algorithm</a:t>
            </a:r>
            <a:r>
              <a:rPr lang="en-IN" altLang="en-US" sz="3600">
                <a:sym typeface="+mn-ea"/>
              </a:rPr>
              <a:t> for </a:t>
            </a:r>
            <a:r>
              <a:rPr lang="en-IN" altLang="en-US" sz="3600" b="1">
                <a:solidFill>
                  <a:srgbClr val="FF0000"/>
                </a:solidFill>
                <a:sym typeface="+mn-ea"/>
              </a:rPr>
              <a:t>Searching a Node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200" b="1">
                <a:sym typeface="+mn-ea"/>
              </a:rPr>
              <a:t>Step -</a:t>
            </a:r>
            <a:r>
              <a:rPr lang="en-US" sz="3200" b="1">
                <a:sym typeface="+mn-ea"/>
              </a:rPr>
              <a:t>1</a:t>
            </a:r>
            <a:r>
              <a:rPr lang="en-US" sz="3200">
                <a:sym typeface="+mn-ea"/>
              </a:rPr>
              <a:t>. START</a:t>
            </a:r>
          </a:p>
          <a:p>
            <a:r>
              <a:rPr lang="en-GB" altLang="en-US" sz="3200">
                <a:sym typeface="+mn-ea"/>
              </a:rPr>
              <a:t>Step -2. Read </a:t>
            </a:r>
            <a:r>
              <a:rPr lang="en-IN" altLang="en-GB" sz="3200">
                <a:sym typeface="+mn-ea"/>
              </a:rPr>
              <a:t>“</a:t>
            </a:r>
            <a:r>
              <a:rPr lang="en-GB" altLang="en-US" sz="3200">
                <a:sym typeface="+mn-ea"/>
              </a:rPr>
              <a:t>Key</a:t>
            </a:r>
            <a:r>
              <a:rPr lang="en-IN" altLang="en-GB" sz="3200">
                <a:sym typeface="+mn-ea"/>
              </a:rPr>
              <a:t>”</a:t>
            </a:r>
            <a:r>
              <a:rPr lang="en-GB" altLang="en-US" sz="3200">
                <a:sym typeface="+mn-ea"/>
              </a:rPr>
              <a:t> to be serached</a:t>
            </a:r>
            <a:endParaRPr lang="en-US" sz="3200">
              <a:sym typeface="+mn-ea"/>
            </a:endParaRPr>
          </a:p>
          <a:p>
            <a:r>
              <a:rPr lang="en-IN" altLang="en-US" sz="3200">
                <a:sym typeface="+mn-ea"/>
              </a:rPr>
              <a:t>Step -3. Set </a:t>
            </a:r>
            <a:r>
              <a:rPr lang="en-IN" altLang="en-US" sz="3200" b="1">
                <a:solidFill>
                  <a:srgbClr val="FF0000"/>
                </a:solidFill>
                <a:sym typeface="+mn-ea"/>
              </a:rPr>
              <a:t>temp =root</a:t>
            </a:r>
            <a:endParaRPr lang="en-IN" altLang="en-US" sz="3200">
              <a:sym typeface="+mn-ea"/>
            </a:endParaRPr>
          </a:p>
          <a:p>
            <a:r>
              <a:rPr lang="en-IN" altLang="en-US" sz="3200">
                <a:sym typeface="+mn-ea"/>
              </a:rPr>
              <a:t>Step -4. </a:t>
            </a:r>
            <a:r>
              <a:rPr lang="en-GB" altLang="en-IN" sz="3200">
                <a:sym typeface="+mn-ea"/>
              </a:rPr>
              <a:t>while </a:t>
            </a:r>
            <a:r>
              <a:rPr lang="en-IN" altLang="en-US" sz="3200">
                <a:sym typeface="+mn-ea"/>
              </a:rPr>
              <a:t>( </a:t>
            </a:r>
            <a:r>
              <a:rPr lang="en-IN" altLang="en-US" sz="3200" b="1">
                <a:solidFill>
                  <a:srgbClr val="FF0000"/>
                </a:solidFill>
                <a:sym typeface="+mn-ea"/>
              </a:rPr>
              <a:t>temp != NULL</a:t>
            </a:r>
            <a:r>
              <a:rPr lang="en-IN" altLang="en-US" sz="3200">
                <a:sym typeface="+mn-ea"/>
              </a:rPr>
              <a:t> )    </a:t>
            </a:r>
          </a:p>
          <a:p>
            <a:r>
              <a:rPr lang="en-IN" altLang="en-US" sz="3200">
                <a:sym typeface="+mn-ea"/>
              </a:rPr>
              <a:t>               begin</a:t>
            </a:r>
          </a:p>
          <a:p>
            <a:r>
              <a:rPr lang="en-IN" altLang="en-US" sz="3200">
                <a:sym typeface="+mn-ea"/>
              </a:rPr>
              <a:t>                       if (</a:t>
            </a:r>
            <a:r>
              <a:rPr lang="en-IN" altLang="en-US" sz="3200" b="1">
                <a:solidFill>
                  <a:srgbClr val="FF0000"/>
                </a:solidFill>
                <a:sym typeface="+mn-ea"/>
              </a:rPr>
              <a:t>key = temp-&gt;data)</a:t>
            </a:r>
            <a:endParaRPr lang="en-IN" altLang="en-US" sz="3200">
              <a:sym typeface="+mn-ea"/>
            </a:endParaRPr>
          </a:p>
          <a:p>
            <a:pPr marL="1828800" lvl="4" indent="457200"/>
            <a:r>
              <a:rPr lang="en-IN" altLang="en-US" sz="3200">
                <a:sym typeface="+mn-ea"/>
              </a:rPr>
              <a:t>        Print </a:t>
            </a:r>
            <a:r>
              <a:rPr lang="en-IN" altLang="en-US" sz="3200" b="1">
                <a:solidFill>
                  <a:srgbClr val="00B0F0"/>
                </a:solidFill>
                <a:sym typeface="+mn-ea"/>
              </a:rPr>
              <a:t>“ Key is found in BST” goto 6</a:t>
            </a:r>
            <a:endParaRPr lang="en-IN" altLang="en-US" sz="3200">
              <a:sym typeface="+mn-ea"/>
            </a:endParaRPr>
          </a:p>
          <a:p>
            <a:pPr lvl="3"/>
            <a:r>
              <a:rPr lang="en-IN" altLang="en-US" sz="3200">
                <a:sym typeface="+mn-ea"/>
              </a:rPr>
              <a:t> 	     </a:t>
            </a:r>
            <a:r>
              <a:rPr lang="en-US" sz="3200">
                <a:sym typeface="+mn-ea"/>
              </a:rPr>
              <a:t>else if(</a:t>
            </a:r>
            <a:r>
              <a:rPr lang="en-IN" altLang="en-US" sz="3200" b="1">
                <a:solidFill>
                  <a:srgbClr val="FF0000"/>
                </a:solidFill>
                <a:sym typeface="+mn-ea"/>
              </a:rPr>
              <a:t>key &lt; temp-&gt;data</a:t>
            </a:r>
            <a:r>
              <a:rPr lang="en-US" sz="3200">
                <a:sym typeface="+mn-ea"/>
              </a:rPr>
              <a:t>)</a:t>
            </a:r>
            <a:endParaRPr lang="en-US" sz="3200"/>
          </a:p>
          <a:p>
            <a:pPr lvl="3"/>
            <a:r>
              <a:rPr lang="en-US" sz="3200">
                <a:sym typeface="+mn-ea"/>
              </a:rPr>
              <a:t>            </a:t>
            </a:r>
            <a:r>
              <a:rPr lang="en-IN" altLang="en-US" sz="3200">
                <a:sym typeface="+mn-ea"/>
              </a:rPr>
              <a:t>	    Set temp</a:t>
            </a:r>
            <a:r>
              <a:rPr lang="en-IN" altLang="en-US" sz="3200" b="1">
                <a:solidFill>
                  <a:srgbClr val="FF0000"/>
                </a:solidFill>
                <a:sym typeface="+mn-ea"/>
              </a:rPr>
              <a:t>=temp-&gt;left</a:t>
            </a:r>
            <a:endParaRPr lang="en-IN" altLang="en-US" sz="3200" b="1">
              <a:solidFill>
                <a:srgbClr val="FF0000"/>
              </a:solidFill>
            </a:endParaRPr>
          </a:p>
          <a:p>
            <a:pPr lvl="3"/>
            <a:r>
              <a:rPr lang="en-US" sz="3200">
                <a:sym typeface="+mn-ea"/>
              </a:rPr>
              <a:t>        </a:t>
            </a:r>
            <a:r>
              <a:rPr lang="en-IN" altLang="en-US" sz="3200">
                <a:sym typeface="+mn-ea"/>
              </a:rPr>
              <a:t>  else</a:t>
            </a:r>
          </a:p>
          <a:p>
            <a:pPr marL="2286000" lvl="8" indent="457200"/>
            <a:r>
              <a:rPr lang="en-IN" altLang="en-US" sz="3200">
                <a:sym typeface="+mn-ea"/>
              </a:rPr>
              <a:t>    Set </a:t>
            </a:r>
            <a:r>
              <a:rPr lang="en-IN" altLang="en-US" sz="3200" b="1">
                <a:solidFill>
                  <a:srgbClr val="FF0000"/>
                </a:solidFill>
                <a:sym typeface="+mn-ea"/>
              </a:rPr>
              <a:t>temp=temp-&gt;right</a:t>
            </a:r>
            <a:endParaRPr lang="en-IN" altLang="en-US" sz="3200" b="1">
              <a:solidFill>
                <a:srgbClr val="FF0000"/>
              </a:solidFill>
            </a:endParaRPr>
          </a:p>
          <a:p>
            <a:pPr marL="2743200" lvl="6" indent="457200"/>
            <a:endParaRPr lang="en-IN" altLang="en-US" sz="3200">
              <a:sym typeface="+mn-ea"/>
            </a:endParaRPr>
          </a:p>
          <a:p>
            <a:pPr lvl="3"/>
            <a:endParaRPr lang="en-US" sz="3200"/>
          </a:p>
          <a:p>
            <a:pPr marL="1828800" lvl="4" indent="457200"/>
            <a:endParaRPr lang="en-IN" altLang="en-US" sz="3600">
              <a:sym typeface="+mn-ea"/>
            </a:endParaRPr>
          </a:p>
          <a:p>
            <a:pPr marL="1828800" lvl="4" indent="-1814830"/>
            <a:endParaRPr lang="en-IN" altLang="en-US" sz="3600">
              <a:sym typeface="+mn-ea"/>
            </a:endParaRP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60730" y="269875"/>
            <a:ext cx="10856595" cy="3338195"/>
          </a:xfrm>
          <a:prstGeom prst="rect">
            <a:avLst/>
          </a:prstGeom>
          <a:noFill/>
        </p:spPr>
        <p:txBody>
          <a:bodyPr wrap="square" rtlCol="0" anchor="t">
            <a:noAutofit/>
          </a:bodyPr>
          <a:lstStyle/>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a:sym typeface="+mn-ea"/>
              </a:rPr>
              <a:t>Formally,  </a:t>
            </a:r>
            <a:r>
              <a:rPr lang="en-IN" sz="3200" b="1">
                <a:solidFill>
                  <a:srgbClr val="FF0000"/>
                </a:solidFill>
                <a:sym typeface="+mn-ea"/>
              </a:rPr>
              <a:t>Tree</a:t>
            </a:r>
            <a:r>
              <a:rPr sz="3200" b="1">
                <a:solidFill>
                  <a:srgbClr val="FF0000"/>
                </a:solidFill>
                <a:sym typeface="+mn-ea"/>
              </a:rPr>
              <a:t> data structures</a:t>
            </a:r>
            <a:r>
              <a:rPr lang="en-IN" sz="3200" b="1">
                <a:solidFill>
                  <a:srgbClr val="FF0000"/>
                </a:solidFill>
                <a:sym typeface="+mn-ea"/>
              </a:rPr>
              <a:t> is </a:t>
            </a:r>
            <a:r>
              <a:rPr lang="en-IN" sz="3200">
                <a:solidFill>
                  <a:srgbClr val="FF0000"/>
                </a:solidFill>
                <a:sym typeface="+mn-ea"/>
              </a:rPr>
              <a:t>d</a:t>
            </a:r>
            <a:r>
              <a:rPr sz="3200">
                <a:sym typeface="+mn-ea"/>
              </a:rPr>
              <a:t>efined as a </a:t>
            </a:r>
            <a:r>
              <a:rPr sz="3200" b="1">
                <a:solidFill>
                  <a:srgbClr val="00B0F0"/>
                </a:solidFill>
                <a:sym typeface="+mn-ea"/>
              </a:rPr>
              <a:t>Finite Set of</a:t>
            </a:r>
            <a:r>
              <a:rPr lang="en-IN" sz="3200" b="1">
                <a:solidFill>
                  <a:srgbClr val="00B0F0"/>
                </a:solidFill>
                <a:sym typeface="+mn-ea"/>
              </a:rPr>
              <a:t> One or More nodes s</a:t>
            </a:r>
            <a:r>
              <a:rPr lang="en-IN" sz="3200">
                <a:sym typeface="+mn-ea"/>
              </a:rPr>
              <a:t>uch that </a:t>
            </a:r>
          </a:p>
          <a:p>
            <a:pPr lvl="1" indent="0" algn="just" defTabSz="457200">
              <a:spcBef>
                <a:spcPts val="8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sz="3200">
                <a:sym typeface="+mn-ea"/>
              </a:rPr>
              <a:t>1</a:t>
            </a:r>
            <a:r>
              <a:rPr lang="en-IN" sz="3200">
                <a:solidFill>
                  <a:srgbClr val="FF0000"/>
                </a:solidFill>
                <a:sym typeface="+mn-ea"/>
              </a:rPr>
              <a:t>. </a:t>
            </a:r>
            <a:r>
              <a:rPr sz="3200">
                <a:sym typeface="+mn-ea"/>
              </a:rPr>
              <a:t>There is </a:t>
            </a:r>
            <a:r>
              <a:rPr lang="en-IN" sz="3200">
                <a:sym typeface="+mn-ea"/>
              </a:rPr>
              <a:t>a </a:t>
            </a:r>
            <a:r>
              <a:rPr lang="en-IN" sz="3200" b="1">
                <a:solidFill>
                  <a:srgbClr val="00B0F0"/>
                </a:solidFill>
                <a:sym typeface="+mn-ea"/>
              </a:rPr>
              <a:t>Specially designated node</a:t>
            </a:r>
            <a:r>
              <a:rPr lang="en-IN" sz="3200">
                <a:sym typeface="+mn-ea"/>
              </a:rPr>
              <a:t> called the </a:t>
            </a:r>
            <a:r>
              <a:rPr sz="3200" b="1">
                <a:solidFill>
                  <a:srgbClr val="FF0000"/>
                </a:solidFill>
                <a:sym typeface="+mn-ea"/>
              </a:rPr>
              <a:t>root</a:t>
            </a:r>
            <a:r>
              <a:rPr lang="en-IN" sz="3200">
                <a:sym typeface="+mn-ea"/>
              </a:rPr>
              <a:t>.</a:t>
            </a:r>
          </a:p>
          <a:p>
            <a:pPr lvl="1" indent="0" algn="just" defTabSz="457200">
              <a:spcBef>
                <a:spcPts val="8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a:sym typeface="+mn-ea"/>
              </a:rPr>
              <a:t>2. The </a:t>
            </a:r>
            <a:r>
              <a:rPr lang="en-IN" sz="3200" b="1">
                <a:solidFill>
                  <a:srgbClr val="00B0F0"/>
                </a:solidFill>
                <a:sym typeface="+mn-ea"/>
              </a:rPr>
              <a:t>remaining nodes</a:t>
            </a:r>
            <a:r>
              <a:rPr lang="en-IN" sz="3200">
                <a:sym typeface="+mn-ea"/>
              </a:rPr>
              <a:t> are </a:t>
            </a:r>
            <a:r>
              <a:rPr lang="en-IN" sz="3200" b="1">
                <a:solidFill>
                  <a:srgbClr val="00B0F0"/>
                </a:solidFill>
                <a:sym typeface="+mn-ea"/>
              </a:rPr>
              <a:t>partitioned into n&gt;=0 disjoint  </a:t>
            </a:r>
          </a:p>
          <a:p>
            <a:pPr lvl="1" indent="0" algn="just" defTabSz="457200">
              <a:spcBef>
                <a:spcPts val="8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b="1">
                <a:solidFill>
                  <a:srgbClr val="00B0F0"/>
                </a:solidFill>
                <a:sym typeface="+mn-ea"/>
              </a:rPr>
              <a:t>     sets </a:t>
            </a:r>
            <a:r>
              <a:rPr sz="3200" b="1">
                <a:solidFill>
                  <a:srgbClr val="FF0000"/>
                </a:solidFill>
                <a:sym typeface="+mn-ea"/>
              </a:rPr>
              <a:t>T1, T2, ........Tn.</a:t>
            </a:r>
            <a:r>
              <a:rPr lang="en-IN" sz="3200">
                <a:sym typeface="+mn-ea"/>
              </a:rPr>
              <a:t>, where each of these sets is a tree.</a:t>
            </a:r>
            <a:r>
              <a:rPr lang="en-IN" sz="3200">
                <a:solidFill>
                  <a:srgbClr val="FF0000"/>
                </a:solidFill>
                <a:sym typeface="+mn-ea"/>
              </a:rPr>
              <a:t> </a:t>
            </a:r>
            <a:r>
              <a:rPr sz="3200" b="1">
                <a:solidFill>
                  <a:srgbClr val="FF0000"/>
                </a:solidFill>
                <a:sym typeface="+mn-ea"/>
              </a:rPr>
              <a:t>T1, </a:t>
            </a:r>
            <a:r>
              <a:rPr lang="en-IN" sz="3200" b="1">
                <a:solidFill>
                  <a:srgbClr val="FF0000"/>
                </a:solidFill>
                <a:sym typeface="+mn-ea"/>
              </a:rPr>
              <a:t>	</a:t>
            </a:r>
            <a:r>
              <a:rPr sz="3200" b="1">
                <a:solidFill>
                  <a:srgbClr val="FF0000"/>
                </a:solidFill>
                <a:sym typeface="+mn-ea"/>
              </a:rPr>
              <a:t>T2, ........Tn</a:t>
            </a:r>
            <a:r>
              <a:rPr lang="en-IN" sz="3200">
                <a:sym typeface="+mn-ea"/>
              </a:rPr>
              <a:t>., are called the </a:t>
            </a:r>
            <a:r>
              <a:rPr lang="en-IN" sz="3200" b="1">
                <a:solidFill>
                  <a:srgbClr val="00B0F0"/>
                </a:solidFill>
                <a:sym typeface="+mn-ea"/>
              </a:rPr>
              <a:t>subtrees of a root.</a:t>
            </a:r>
            <a:endParaRPr lang="en-US" sz="3200" b="1">
              <a:solidFill>
                <a:srgbClr val="FF0000"/>
              </a:solidFill>
              <a:sym typeface="+mn-ea"/>
            </a:endParaRPr>
          </a:p>
        </p:txBody>
      </p:sp>
      <p:pic>
        <p:nvPicPr>
          <p:cNvPr id="3" name="Picture 2" descr="tree_data_structure"/>
          <p:cNvPicPr>
            <a:picLocks noChangeAspect="1"/>
          </p:cNvPicPr>
          <p:nvPr/>
        </p:nvPicPr>
        <p:blipFill>
          <a:blip r:embed="rId2"/>
          <a:stretch>
            <a:fillRect/>
          </a:stretch>
        </p:blipFill>
        <p:spPr>
          <a:xfrm>
            <a:off x="480695" y="3630930"/>
            <a:ext cx="10535920" cy="30638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99318" y="491807"/>
            <a:ext cx="10853420" cy="5874385"/>
          </a:xfrm>
          <a:prstGeom prst="rect">
            <a:avLst/>
          </a:prstGeom>
          <a:noFill/>
        </p:spPr>
        <p:txBody>
          <a:bodyPr wrap="square" rtlCol="0" anchor="t">
            <a:noAutofit/>
          </a:bodyPr>
          <a:lstStyle/>
          <a:p>
            <a:pPr lvl="3"/>
            <a:r>
              <a:rPr lang="en-IN" altLang="en-US" sz="3200"/>
              <a:t>End.</a:t>
            </a:r>
            <a:r>
              <a:rPr lang="en-US" sz="3200"/>
              <a:t>    </a:t>
            </a:r>
          </a:p>
          <a:p>
            <a:pPr lvl="3" indent="-1371600"/>
            <a:r>
              <a:rPr lang="en-IN" altLang="en-US" sz="3200"/>
              <a:t>Step 5. print </a:t>
            </a:r>
            <a:r>
              <a:rPr lang="en-IN" altLang="en-US" sz="3200" b="1">
                <a:solidFill>
                  <a:srgbClr val="00B0F0"/>
                </a:solidFill>
              </a:rPr>
              <a:t>“ Key is not found in BST” </a:t>
            </a:r>
            <a:endParaRPr lang="en-US" sz="3200" b="1">
              <a:solidFill>
                <a:srgbClr val="FF0000"/>
              </a:solidFill>
            </a:endParaRPr>
          </a:p>
          <a:p>
            <a:pPr lvl="3" indent="-1371600"/>
            <a:r>
              <a:rPr lang="en-IN" altLang="en-US" sz="3200"/>
              <a:t>Step 6. End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6725" y="358140"/>
            <a:ext cx="11198860" cy="5564505"/>
          </a:xfrm>
          <a:prstGeom prst="rect">
            <a:avLst/>
          </a:prstGeom>
          <a:noFill/>
        </p:spPr>
        <p:txBody>
          <a:bodyPr wrap="square" rtlCol="0" anchor="t">
            <a:noAutofit/>
          </a:bodyPr>
          <a:lstStyle/>
          <a:p>
            <a:r>
              <a:rPr lang="en-GB" altLang="en-US" sz="3600" b="1">
                <a:solidFill>
                  <a:srgbClr val="FF0000"/>
                </a:solidFill>
              </a:rPr>
              <a:t>Recursive Implementation of Binary Search Tree</a:t>
            </a:r>
          </a:p>
          <a:p>
            <a:endParaRPr lang="en-GB" altLang="en-US" sz="3600" b="1">
              <a:solidFill>
                <a:srgbClr val="FF0000"/>
              </a:solidFill>
            </a:endParaRPr>
          </a:p>
          <a:p>
            <a:r>
              <a:rPr lang="en-GB" altLang="en-US" sz="3600" b="1">
                <a:solidFill>
                  <a:srgbClr val="00B0F0"/>
                </a:solidFill>
              </a:rPr>
              <a:t>Function prototype Design :</a:t>
            </a:r>
            <a:endParaRPr lang="en-US" sz="3600" b="1">
              <a:solidFill>
                <a:srgbClr val="00B0F0"/>
              </a:solidFill>
            </a:endParaRPr>
          </a:p>
          <a:p>
            <a:pPr lvl="1"/>
            <a:r>
              <a:rPr lang="en-GB" altLang="en-US" sz="3600" b="1">
                <a:solidFill>
                  <a:srgbClr val="00B0F0"/>
                </a:solidFill>
              </a:rPr>
              <a:t>struct node*</a:t>
            </a:r>
            <a:r>
              <a:rPr lang="en-US" sz="3600"/>
              <a:t> </a:t>
            </a:r>
            <a:r>
              <a:rPr lang="en-GB" altLang="en-US" sz="3600" b="1">
                <a:solidFill>
                  <a:srgbClr val="FF0000"/>
                </a:solidFill>
              </a:rPr>
              <a:t>create_Node</a:t>
            </a:r>
            <a:r>
              <a:rPr lang="en-US" sz="3600"/>
              <a:t>(</a:t>
            </a:r>
            <a:r>
              <a:rPr lang="en-GB" altLang="en-US" sz="3600" b="1">
                <a:solidFill>
                  <a:srgbClr val="00B0F0"/>
                </a:solidFill>
              </a:rPr>
              <a:t>int</a:t>
            </a:r>
            <a:r>
              <a:rPr lang="en-US" sz="3600" b="1">
                <a:solidFill>
                  <a:srgbClr val="7030A0"/>
                </a:solidFill>
              </a:rPr>
              <a:t> x</a:t>
            </a:r>
            <a:r>
              <a:rPr lang="en-US" sz="3600"/>
              <a:t>);</a:t>
            </a:r>
          </a:p>
          <a:p>
            <a:pPr lvl="1"/>
            <a:r>
              <a:rPr lang="en-GB" altLang="en-US" sz="3600" b="1">
                <a:solidFill>
                  <a:srgbClr val="00B0F0"/>
                </a:solidFill>
              </a:rPr>
              <a:t>struct node*</a:t>
            </a:r>
            <a:r>
              <a:rPr lang="en-US" sz="3600"/>
              <a:t> </a:t>
            </a:r>
            <a:r>
              <a:rPr lang="en-GB" altLang="en-US" sz="3600" b="1">
                <a:solidFill>
                  <a:srgbClr val="FF0000"/>
                </a:solidFill>
              </a:rPr>
              <a:t>Insertion_Node</a:t>
            </a:r>
            <a:r>
              <a:rPr lang="en-US" sz="3600"/>
              <a:t>(</a:t>
            </a:r>
            <a:r>
              <a:rPr lang="en-GB" altLang="en-US" sz="3600" b="1">
                <a:solidFill>
                  <a:srgbClr val="00B0F0"/>
                </a:solidFill>
              </a:rPr>
              <a:t>struct node*</a:t>
            </a:r>
            <a:r>
              <a:rPr lang="en-US" sz="3600" b="1">
                <a:solidFill>
                  <a:srgbClr val="7030A0"/>
                </a:solidFill>
              </a:rPr>
              <a:t> root, int x</a:t>
            </a:r>
            <a:r>
              <a:rPr lang="en-US" sz="3600"/>
              <a:t>);</a:t>
            </a:r>
          </a:p>
          <a:p>
            <a:pPr marL="0" lvl="3"/>
            <a:r>
              <a:rPr lang="en-IN" altLang="en-US" sz="3600" b="1">
                <a:solidFill>
                  <a:srgbClr val="00B0F0"/>
                </a:solidFill>
                <a:sym typeface="+mn-ea"/>
              </a:rPr>
              <a:t>    </a:t>
            </a:r>
            <a:r>
              <a:rPr lang="en-US" sz="3600" b="1">
                <a:solidFill>
                  <a:srgbClr val="00B0F0"/>
                </a:solidFill>
                <a:sym typeface="+mn-ea"/>
              </a:rPr>
              <a:t>struct node* </a:t>
            </a:r>
            <a:r>
              <a:rPr lang="en-US" sz="3600" b="1">
                <a:solidFill>
                  <a:srgbClr val="FF0000"/>
                </a:solidFill>
                <a:sym typeface="+mn-ea"/>
              </a:rPr>
              <a:t>search_Node</a:t>
            </a:r>
            <a:r>
              <a:rPr lang="en-US" sz="3600">
                <a:sym typeface="+mn-ea"/>
              </a:rPr>
              <a:t>(</a:t>
            </a:r>
            <a:r>
              <a:rPr lang="en-US" sz="3600" b="1">
                <a:solidFill>
                  <a:srgbClr val="00B0F0"/>
                </a:solidFill>
                <a:sym typeface="+mn-ea"/>
              </a:rPr>
              <a:t>struct node*</a:t>
            </a:r>
            <a:r>
              <a:rPr lang="en-US" sz="3600">
                <a:sym typeface="+mn-ea"/>
              </a:rPr>
              <a:t> </a:t>
            </a:r>
            <a:r>
              <a:rPr lang="en-US" sz="3600" b="1">
                <a:solidFill>
                  <a:srgbClr val="7030A0"/>
                </a:solidFill>
                <a:sym typeface="+mn-ea"/>
              </a:rPr>
              <a:t>root, int key</a:t>
            </a:r>
            <a:r>
              <a:rPr lang="en-US" sz="3600">
                <a:sym typeface="+mn-ea"/>
              </a:rPr>
              <a:t>)</a:t>
            </a:r>
            <a:endParaRPr lang="en-US" sz="3600"/>
          </a:p>
          <a:p>
            <a:pPr lvl="1"/>
            <a:r>
              <a:rPr lang="en-GB" altLang="en-US" sz="3600" b="1">
                <a:solidFill>
                  <a:srgbClr val="00B0F0"/>
                </a:solidFill>
              </a:rPr>
              <a:t>void </a:t>
            </a:r>
            <a:r>
              <a:rPr lang="en-GB" altLang="en-US" sz="3600" b="1">
                <a:solidFill>
                  <a:srgbClr val="FF0000"/>
                </a:solidFill>
              </a:rPr>
              <a:t>postorder</a:t>
            </a:r>
            <a:r>
              <a:rPr lang="en-US" sz="3600"/>
              <a:t>(</a:t>
            </a:r>
            <a:r>
              <a:rPr lang="en-GB" altLang="en-US" sz="3600" b="1">
                <a:solidFill>
                  <a:srgbClr val="00B0F0"/>
                </a:solidFill>
              </a:rPr>
              <a:t>struct node*</a:t>
            </a:r>
            <a:r>
              <a:rPr lang="en-US" sz="3600" b="1">
                <a:solidFill>
                  <a:srgbClr val="7030A0"/>
                </a:solidFill>
              </a:rPr>
              <a:t> temp</a:t>
            </a:r>
            <a:r>
              <a:rPr lang="en-US" sz="3600"/>
              <a:t>);</a:t>
            </a:r>
          </a:p>
          <a:p>
            <a:pPr lvl="1"/>
            <a:r>
              <a:rPr lang="en-GB" altLang="en-US" sz="3600" b="1">
                <a:solidFill>
                  <a:srgbClr val="00B0F0"/>
                </a:solidFill>
              </a:rPr>
              <a:t>void</a:t>
            </a:r>
            <a:r>
              <a:rPr lang="en-US" sz="3600"/>
              <a:t> </a:t>
            </a:r>
            <a:r>
              <a:rPr lang="en-GB" altLang="en-US" sz="3600" b="1">
                <a:solidFill>
                  <a:srgbClr val="FF0000"/>
                </a:solidFill>
              </a:rPr>
              <a:t>inorder</a:t>
            </a:r>
            <a:r>
              <a:rPr lang="en-US" sz="3600"/>
              <a:t>(</a:t>
            </a:r>
            <a:r>
              <a:rPr lang="en-GB" altLang="en-US" sz="3600" b="1">
                <a:solidFill>
                  <a:srgbClr val="00B0F0"/>
                </a:solidFill>
              </a:rPr>
              <a:t>struct node*</a:t>
            </a:r>
            <a:r>
              <a:rPr lang="en-US" sz="3600" b="1">
                <a:solidFill>
                  <a:srgbClr val="7030A0"/>
                </a:solidFill>
              </a:rPr>
              <a:t> temp</a:t>
            </a:r>
            <a:r>
              <a:rPr lang="en-US" sz="3600"/>
              <a:t>);</a:t>
            </a:r>
          </a:p>
          <a:p>
            <a:pPr lvl="1"/>
            <a:r>
              <a:rPr lang="en-GB" altLang="en-US" sz="3600" b="1">
                <a:solidFill>
                  <a:srgbClr val="00B0F0"/>
                </a:solidFill>
              </a:rPr>
              <a:t>void </a:t>
            </a:r>
            <a:r>
              <a:rPr lang="en-GB" altLang="en-US" sz="3600" b="1">
                <a:solidFill>
                  <a:srgbClr val="FF0000"/>
                </a:solidFill>
              </a:rPr>
              <a:t>preorder</a:t>
            </a:r>
            <a:r>
              <a:rPr lang="en-US" sz="3600"/>
              <a:t>(</a:t>
            </a:r>
            <a:r>
              <a:rPr lang="en-GB" altLang="en-US" sz="3600" b="1">
                <a:solidFill>
                  <a:srgbClr val="00B0F0"/>
                </a:solidFill>
              </a:rPr>
              <a:t>struct node*</a:t>
            </a:r>
            <a:r>
              <a:rPr lang="en-US" sz="3600"/>
              <a:t> </a:t>
            </a:r>
            <a:r>
              <a:rPr lang="en-US" sz="3600" b="1">
                <a:solidFill>
                  <a:srgbClr val="7030A0"/>
                </a:solidFill>
              </a:rPr>
              <a:t>temp</a:t>
            </a:r>
            <a:r>
              <a:rPr lang="en-US" sz="3600"/>
              <a:t>);</a:t>
            </a:r>
          </a:p>
          <a:p>
            <a:pPr lvl="1"/>
            <a:endParaRPr lang="en-US" sz="3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31570" y="1054735"/>
            <a:ext cx="10097135" cy="3666490"/>
          </a:xfrm>
          <a:prstGeom prst="rect">
            <a:avLst/>
          </a:prstGeom>
          <a:noFill/>
        </p:spPr>
        <p:txBody>
          <a:bodyPr wrap="square" rtlCol="0" anchor="t">
            <a:noAutofit/>
          </a:bodyPr>
          <a:lstStyle/>
          <a:p>
            <a:r>
              <a:rPr lang="en-US" sz="3600" b="1">
                <a:solidFill>
                  <a:srgbClr val="00B0F0"/>
                </a:solidFill>
              </a:rPr>
              <a:t>struct node*</a:t>
            </a:r>
            <a:r>
              <a:rPr lang="en-US" sz="3600"/>
              <a:t> </a:t>
            </a:r>
            <a:r>
              <a:rPr lang="en-US" sz="3600" b="1">
                <a:solidFill>
                  <a:srgbClr val="FF0000"/>
                </a:solidFill>
              </a:rPr>
              <a:t>create_Node</a:t>
            </a:r>
            <a:r>
              <a:rPr lang="en-US" sz="3600"/>
              <a:t>(int x)</a:t>
            </a:r>
          </a:p>
          <a:p>
            <a:r>
              <a:rPr lang="en-US" sz="3600"/>
              <a:t>{</a:t>
            </a:r>
          </a:p>
          <a:p>
            <a:r>
              <a:rPr lang="en-US" sz="3600"/>
              <a:t>    </a:t>
            </a:r>
            <a:r>
              <a:rPr lang="en-US" sz="3600" b="1">
                <a:solidFill>
                  <a:srgbClr val="00B0F0"/>
                </a:solidFill>
              </a:rPr>
              <a:t>struct node*</a:t>
            </a:r>
            <a:r>
              <a:rPr lang="en-US" sz="3600"/>
              <a:t> p;</a:t>
            </a:r>
          </a:p>
          <a:p>
            <a:r>
              <a:rPr lang="en-US" sz="3600"/>
              <a:t>    p = (</a:t>
            </a:r>
            <a:r>
              <a:rPr lang="en-US" sz="3600" b="1">
                <a:solidFill>
                  <a:srgbClr val="00B0F0"/>
                </a:solidFill>
              </a:rPr>
              <a:t>struct node* </a:t>
            </a:r>
            <a:r>
              <a:rPr lang="en-US" sz="3600"/>
              <a:t>) malloc(sizeof(</a:t>
            </a:r>
            <a:r>
              <a:rPr lang="en-US" sz="3600" b="1">
                <a:solidFill>
                  <a:srgbClr val="00B0F0"/>
                </a:solidFill>
              </a:rPr>
              <a:t>struct node</a:t>
            </a:r>
            <a:r>
              <a:rPr lang="en-US" sz="3600"/>
              <a:t>));</a:t>
            </a:r>
          </a:p>
          <a:p>
            <a:r>
              <a:rPr lang="en-US" sz="3600"/>
              <a:t>    </a:t>
            </a:r>
            <a:r>
              <a:rPr lang="en-US" sz="3600" b="1"/>
              <a:t>p-&gt;data = x;</a:t>
            </a:r>
          </a:p>
          <a:p>
            <a:r>
              <a:rPr lang="en-US" sz="3600" b="1"/>
              <a:t>    p-&gt;left =</a:t>
            </a:r>
            <a:r>
              <a:rPr lang="en-US" sz="3600" b="1">
                <a:solidFill>
                  <a:srgbClr val="FF0000"/>
                </a:solidFill>
              </a:rPr>
              <a:t>NULL</a:t>
            </a:r>
            <a:r>
              <a:rPr lang="en-US" sz="3600" b="1"/>
              <a:t>;</a:t>
            </a:r>
          </a:p>
          <a:p>
            <a:r>
              <a:rPr lang="en-US" sz="3600" b="1"/>
              <a:t>    p-&gt;right=</a:t>
            </a:r>
            <a:r>
              <a:rPr lang="en-US" sz="3600" b="1">
                <a:solidFill>
                  <a:srgbClr val="FF0000"/>
                </a:solidFill>
              </a:rPr>
              <a:t>NULL;</a:t>
            </a:r>
          </a:p>
          <a:p>
            <a:r>
              <a:rPr lang="en-US" sz="3600"/>
              <a:t>   </a:t>
            </a:r>
            <a:r>
              <a:rPr lang="en-US" sz="3600" b="1">
                <a:solidFill>
                  <a:srgbClr val="FF0000"/>
                </a:solidFill>
              </a:rPr>
              <a:t> return</a:t>
            </a:r>
            <a:r>
              <a:rPr lang="en-US" sz="3600"/>
              <a:t> p;</a:t>
            </a:r>
          </a:p>
          <a:p>
            <a:r>
              <a:rPr lang="en-US" sz="360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88925" y="225425"/>
            <a:ext cx="11513820" cy="6419215"/>
          </a:xfrm>
          <a:prstGeom prst="rect">
            <a:avLst/>
          </a:prstGeom>
          <a:noFill/>
        </p:spPr>
        <p:txBody>
          <a:bodyPr wrap="square" rtlCol="0" anchor="t">
            <a:noAutofit/>
          </a:bodyPr>
          <a:lstStyle/>
          <a:p>
            <a:r>
              <a:rPr lang="en-US" sz="3200" b="1" dirty="0">
                <a:solidFill>
                  <a:srgbClr val="00B0F0"/>
                </a:solidFill>
              </a:rPr>
              <a:t>struct node*</a:t>
            </a:r>
            <a:r>
              <a:rPr lang="en-US" sz="3200" dirty="0"/>
              <a:t> </a:t>
            </a:r>
            <a:r>
              <a:rPr lang="en-GB" altLang="en-US" sz="3200" b="1" dirty="0">
                <a:solidFill>
                  <a:srgbClr val="FF0000"/>
                </a:solidFill>
              </a:rPr>
              <a:t>I</a:t>
            </a:r>
            <a:r>
              <a:rPr lang="en-US" sz="3200" b="1" dirty="0" err="1">
                <a:solidFill>
                  <a:srgbClr val="FF0000"/>
                </a:solidFill>
              </a:rPr>
              <a:t>nsertion_Node</a:t>
            </a:r>
            <a:r>
              <a:rPr lang="en-US" sz="3200" dirty="0"/>
              <a:t>(</a:t>
            </a:r>
            <a:r>
              <a:rPr lang="en-US" sz="3200" b="1" dirty="0">
                <a:solidFill>
                  <a:srgbClr val="00B0F0"/>
                </a:solidFill>
              </a:rPr>
              <a:t>struct node*</a:t>
            </a:r>
            <a:r>
              <a:rPr lang="en-US" sz="3200" dirty="0"/>
              <a:t> </a:t>
            </a:r>
            <a:r>
              <a:rPr lang="en-US" sz="3200" b="1" dirty="0"/>
              <a:t>root, int x</a:t>
            </a:r>
            <a:r>
              <a:rPr lang="en-US" sz="3200" dirty="0"/>
              <a:t>)     </a:t>
            </a:r>
          </a:p>
          <a:p>
            <a:r>
              <a:rPr lang="en-US" sz="3200" dirty="0"/>
              <a:t>{</a:t>
            </a:r>
          </a:p>
          <a:p>
            <a:r>
              <a:rPr lang="en-US" sz="3200" dirty="0"/>
              <a:t>   </a:t>
            </a:r>
            <a:r>
              <a:rPr lang="en-IN" altLang="en-US" sz="3200" dirty="0"/>
              <a:t>	</a:t>
            </a:r>
            <a:r>
              <a:rPr lang="en-US" sz="3200" dirty="0"/>
              <a:t> if(</a:t>
            </a:r>
            <a:r>
              <a:rPr lang="en-GB" altLang="en-US" sz="3200" b="1" dirty="0">
                <a:solidFill>
                  <a:srgbClr val="FF0000"/>
                </a:solidFill>
              </a:rPr>
              <a:t>root==NULL</a:t>
            </a:r>
            <a:r>
              <a:rPr lang="en-US" sz="3200" dirty="0"/>
              <a:t>)</a:t>
            </a:r>
          </a:p>
          <a:p>
            <a:r>
              <a:rPr lang="en-US" sz="3200" dirty="0"/>
              <a:t>      </a:t>
            </a:r>
            <a:r>
              <a:rPr lang="en-IN" altLang="en-US" sz="3200" dirty="0"/>
              <a:t>	   </a:t>
            </a:r>
            <a:r>
              <a:rPr lang="en-US" sz="3200" dirty="0"/>
              <a:t>  </a:t>
            </a:r>
            <a:r>
              <a:rPr lang="en-GB" altLang="en-US" sz="3200" b="1" dirty="0">
                <a:solidFill>
                  <a:srgbClr val="FF0000"/>
                </a:solidFill>
              </a:rPr>
              <a:t>return</a:t>
            </a:r>
            <a:r>
              <a:rPr lang="en-US" sz="3200" dirty="0"/>
              <a:t> </a:t>
            </a:r>
            <a:r>
              <a:rPr lang="en-US" sz="3200" b="1" dirty="0" err="1">
                <a:solidFill>
                  <a:srgbClr val="FF0000"/>
                </a:solidFill>
              </a:rPr>
              <a:t>create_Node</a:t>
            </a:r>
            <a:r>
              <a:rPr lang="en-US" sz="3200" dirty="0"/>
              <a:t>(x);</a:t>
            </a:r>
          </a:p>
          <a:p>
            <a:r>
              <a:rPr lang="en-US" sz="3200" dirty="0"/>
              <a:t>   </a:t>
            </a:r>
            <a:r>
              <a:rPr lang="en-IN" altLang="en-US" sz="3200" dirty="0"/>
              <a:t>	</a:t>
            </a:r>
            <a:r>
              <a:rPr lang="en-US" sz="3200" dirty="0"/>
              <a:t> if(</a:t>
            </a:r>
            <a:r>
              <a:rPr lang="en-GB" altLang="en-US" sz="3200" b="1" dirty="0">
                <a:solidFill>
                  <a:srgbClr val="FF0000"/>
                </a:solidFill>
              </a:rPr>
              <a:t>x&lt;root-&gt;data</a:t>
            </a:r>
            <a:r>
              <a:rPr lang="en-US" sz="3200" dirty="0"/>
              <a:t>)</a:t>
            </a:r>
            <a:endParaRPr lang="en-US" sz="3200" b="1" dirty="0">
              <a:solidFill>
                <a:srgbClr val="00B0F0"/>
              </a:solidFill>
            </a:endParaRPr>
          </a:p>
          <a:p>
            <a:r>
              <a:rPr lang="en-US" sz="3200" dirty="0"/>
              <a:t>      </a:t>
            </a:r>
            <a:r>
              <a:rPr lang="en-IN" altLang="en-US" sz="3200" dirty="0"/>
              <a:t>	   </a:t>
            </a:r>
            <a:r>
              <a:rPr lang="en-US" sz="3200" dirty="0"/>
              <a:t>  </a:t>
            </a:r>
            <a:r>
              <a:rPr lang="en-US" sz="3200" b="1" dirty="0"/>
              <a:t>root-&gt;left </a:t>
            </a:r>
            <a:r>
              <a:rPr lang="en-US" sz="3200" dirty="0"/>
              <a:t>= </a:t>
            </a:r>
            <a:r>
              <a:rPr lang="en-GB" altLang="en-US" sz="3200" b="1" dirty="0">
                <a:solidFill>
                  <a:srgbClr val="FF0000"/>
                </a:solidFill>
              </a:rPr>
              <a:t>In</a:t>
            </a:r>
            <a:r>
              <a:rPr lang="en-US" sz="3200" b="1" dirty="0" err="1">
                <a:solidFill>
                  <a:srgbClr val="FF0000"/>
                </a:solidFill>
              </a:rPr>
              <a:t>sertion_Node</a:t>
            </a:r>
            <a:r>
              <a:rPr lang="en-US" sz="3200" dirty="0"/>
              <a:t>(</a:t>
            </a:r>
            <a:r>
              <a:rPr lang="en-US" sz="3200" b="1" dirty="0"/>
              <a:t>root-&gt;left,</a:t>
            </a:r>
            <a:r>
              <a:rPr lang="en-GB" altLang="en-US" sz="3200" b="1" dirty="0"/>
              <a:t> </a:t>
            </a:r>
            <a:r>
              <a:rPr lang="en-US" sz="3200" b="1" dirty="0"/>
              <a:t>x</a:t>
            </a:r>
            <a:r>
              <a:rPr lang="en-US" sz="3200" dirty="0"/>
              <a:t>);</a:t>
            </a:r>
          </a:p>
          <a:p>
            <a:r>
              <a:rPr lang="en-US" sz="3200" dirty="0"/>
              <a:t>    </a:t>
            </a:r>
            <a:r>
              <a:rPr lang="en-IN" altLang="en-US" sz="3200" dirty="0"/>
              <a:t>	 </a:t>
            </a:r>
            <a:r>
              <a:rPr lang="en-US" sz="3200" dirty="0"/>
              <a:t>else if(</a:t>
            </a:r>
            <a:r>
              <a:rPr lang="en-GB" altLang="en-US" sz="3200" b="1" dirty="0">
                <a:solidFill>
                  <a:srgbClr val="FF0000"/>
                </a:solidFill>
              </a:rPr>
              <a:t>x&gt;root-&gt;data</a:t>
            </a:r>
            <a:r>
              <a:rPr lang="en-US" sz="3200" dirty="0"/>
              <a:t>)</a:t>
            </a:r>
          </a:p>
          <a:p>
            <a:r>
              <a:rPr lang="en-US" sz="3200" dirty="0"/>
              <a:t>       </a:t>
            </a:r>
            <a:r>
              <a:rPr lang="en-US" sz="3200" b="1" dirty="0"/>
              <a:t> </a:t>
            </a:r>
            <a:r>
              <a:rPr lang="en-IN" altLang="en-US" sz="3200" b="1" dirty="0"/>
              <a:t>	     </a:t>
            </a:r>
            <a:r>
              <a:rPr lang="en-US" sz="3200" b="1" dirty="0"/>
              <a:t>root-&gt;right</a:t>
            </a:r>
            <a:r>
              <a:rPr lang="en-US" sz="3200" dirty="0"/>
              <a:t> = </a:t>
            </a:r>
            <a:r>
              <a:rPr lang="en-GB" altLang="en-US" sz="3200" b="1" dirty="0">
                <a:solidFill>
                  <a:srgbClr val="FF0000"/>
                </a:solidFill>
              </a:rPr>
              <a:t>In</a:t>
            </a:r>
            <a:r>
              <a:rPr lang="en-US" sz="3200" b="1" dirty="0" err="1">
                <a:solidFill>
                  <a:srgbClr val="FF0000"/>
                </a:solidFill>
              </a:rPr>
              <a:t>sertion_Node</a:t>
            </a:r>
            <a:r>
              <a:rPr lang="en-US" sz="3200" dirty="0"/>
              <a:t>(</a:t>
            </a:r>
            <a:r>
              <a:rPr lang="en-US" sz="3200" b="1" dirty="0"/>
              <a:t>root-&gt;right,</a:t>
            </a:r>
            <a:r>
              <a:rPr lang="en-GB" altLang="en-US" sz="3200" b="1" dirty="0"/>
              <a:t> </a:t>
            </a:r>
            <a:r>
              <a:rPr lang="en-US" sz="3200" b="1" dirty="0"/>
              <a:t>x</a:t>
            </a:r>
            <a:r>
              <a:rPr lang="en-US" sz="3200" dirty="0"/>
              <a:t>);</a:t>
            </a:r>
          </a:p>
          <a:p>
            <a:r>
              <a:rPr lang="en-US" sz="3200" dirty="0"/>
              <a:t> </a:t>
            </a:r>
            <a:r>
              <a:rPr lang="en-IN" altLang="en-US" sz="3200" dirty="0"/>
              <a:t>   	 else</a:t>
            </a:r>
          </a:p>
          <a:p>
            <a:r>
              <a:rPr lang="en-IN" altLang="en-US" sz="3200" dirty="0"/>
              <a:t>        	     printf(</a:t>
            </a:r>
            <a:r>
              <a:rPr lang="en-US" sz="3200" b="1" dirty="0">
                <a:solidFill>
                  <a:srgbClr val="00B0F0"/>
                </a:solidFill>
              </a:rPr>
              <a:t>“Duplicate data”</a:t>
            </a:r>
            <a:r>
              <a:rPr lang="en-IN" altLang="en-US" sz="3200" dirty="0"/>
              <a:t>)</a:t>
            </a:r>
            <a:endParaRPr lang="en-US" sz="3200" dirty="0"/>
          </a:p>
          <a:p>
            <a:r>
              <a:rPr lang="en-US" sz="3200" dirty="0"/>
              <a:t>    </a:t>
            </a:r>
            <a:r>
              <a:rPr lang="en-GB" altLang="en-US" sz="3200" b="1" dirty="0">
                <a:solidFill>
                  <a:srgbClr val="FF0000"/>
                </a:solidFill>
              </a:rPr>
              <a:t>return</a:t>
            </a:r>
            <a:r>
              <a:rPr lang="en-US" sz="3200" dirty="0"/>
              <a:t> </a:t>
            </a:r>
            <a:r>
              <a:rPr lang="en-US" sz="3200" b="1" dirty="0"/>
              <a:t>root;</a:t>
            </a:r>
            <a:endParaRPr lang="en-US" sz="3200" dirty="0"/>
          </a:p>
          <a:p>
            <a:r>
              <a:rPr lang="en-US" sz="3200"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18135" y="530225"/>
            <a:ext cx="11635105" cy="6327140"/>
          </a:xfrm>
          <a:prstGeom prst="rect">
            <a:avLst/>
          </a:prstGeom>
          <a:noFill/>
        </p:spPr>
        <p:txBody>
          <a:bodyPr wrap="square" rtlCol="0" anchor="t">
            <a:noAutofit/>
          </a:bodyPr>
          <a:lstStyle/>
          <a:p>
            <a:pPr lvl="3"/>
            <a:r>
              <a:rPr lang="en-US" sz="2800" b="1">
                <a:solidFill>
                  <a:srgbClr val="00B0F0"/>
                </a:solidFill>
              </a:rPr>
              <a:t>struct node* </a:t>
            </a:r>
            <a:r>
              <a:rPr lang="en-US" sz="2800" b="1">
                <a:solidFill>
                  <a:srgbClr val="FF0000"/>
                </a:solidFill>
              </a:rPr>
              <a:t>search_Node</a:t>
            </a:r>
            <a:r>
              <a:rPr lang="en-US" sz="2800"/>
              <a:t>(</a:t>
            </a:r>
            <a:r>
              <a:rPr lang="en-US" sz="2800" b="1">
                <a:solidFill>
                  <a:srgbClr val="00B0F0"/>
                </a:solidFill>
              </a:rPr>
              <a:t>struct node*</a:t>
            </a:r>
            <a:r>
              <a:rPr lang="en-US" sz="2800"/>
              <a:t> root, int key)</a:t>
            </a:r>
          </a:p>
          <a:p>
            <a:pPr lvl="3"/>
            <a:r>
              <a:rPr lang="en-US" sz="2800"/>
              <a:t>{</a:t>
            </a:r>
          </a:p>
          <a:p>
            <a:pPr lvl="3"/>
            <a:r>
              <a:rPr lang="en-US" sz="2800"/>
              <a:t>    while(</a:t>
            </a:r>
            <a:r>
              <a:rPr lang="en-US" sz="2800" b="1">
                <a:solidFill>
                  <a:srgbClr val="FF0000"/>
                </a:solidFill>
              </a:rPr>
              <a:t>root != NULL</a:t>
            </a:r>
            <a:r>
              <a:rPr lang="en-US" sz="2800"/>
              <a:t>)</a:t>
            </a:r>
            <a:r>
              <a:rPr lang="en-IN" altLang="en-US" sz="2800"/>
              <a:t> {</a:t>
            </a:r>
            <a:endParaRPr lang="en-US" sz="2800"/>
          </a:p>
          <a:p>
            <a:pPr lvl="3"/>
            <a:r>
              <a:rPr lang="en-US" sz="2800"/>
              <a:t>        if(</a:t>
            </a:r>
            <a:r>
              <a:rPr lang="en-US" sz="2800" b="1">
                <a:solidFill>
                  <a:srgbClr val="FF0000"/>
                </a:solidFill>
              </a:rPr>
              <a:t>key == root-&gt;data)</a:t>
            </a:r>
            <a:r>
              <a:rPr lang="en-US" sz="2800"/>
              <a:t>{</a:t>
            </a:r>
          </a:p>
          <a:p>
            <a:pPr lvl="3"/>
            <a:r>
              <a:rPr lang="en-US" sz="2800"/>
              <a:t>            return root;</a:t>
            </a:r>
          </a:p>
          <a:p>
            <a:pPr lvl="3"/>
            <a:r>
              <a:rPr lang="en-US" sz="2800"/>
              <a:t>        }</a:t>
            </a:r>
            <a:r>
              <a:rPr lang="en-IN" altLang="en-US" sz="2800"/>
              <a:t> </a:t>
            </a:r>
            <a:r>
              <a:rPr lang="en-US" sz="2800"/>
              <a:t>else if</a:t>
            </a:r>
            <a:r>
              <a:rPr lang="en-US" sz="2800" b="1">
                <a:solidFill>
                  <a:srgbClr val="FF0000"/>
                </a:solidFill>
              </a:rPr>
              <a:t>(key &lt; root-&gt;data)</a:t>
            </a:r>
            <a:r>
              <a:rPr lang="en-US" sz="2800"/>
              <a:t>{</a:t>
            </a:r>
          </a:p>
          <a:p>
            <a:pPr lvl="3"/>
            <a:r>
              <a:rPr lang="en-US" sz="2800"/>
              <a:t>            root=root-&gt;left;</a:t>
            </a:r>
          </a:p>
          <a:p>
            <a:pPr lvl="3"/>
            <a:r>
              <a:rPr lang="en-US" sz="2800"/>
              <a:t>        }</a:t>
            </a:r>
            <a:r>
              <a:rPr lang="en-IN" altLang="en-US" sz="2800"/>
              <a:t> </a:t>
            </a:r>
            <a:r>
              <a:rPr lang="en-US" sz="2800"/>
              <a:t>else{</a:t>
            </a:r>
          </a:p>
          <a:p>
            <a:pPr lvl="3"/>
            <a:r>
              <a:rPr lang="en-US" sz="2800"/>
              <a:t>            root=root-&gt;right;</a:t>
            </a:r>
          </a:p>
          <a:p>
            <a:pPr lvl="3"/>
            <a:r>
              <a:rPr lang="en-US" sz="2800"/>
              <a:t>        }</a:t>
            </a:r>
          </a:p>
          <a:p>
            <a:pPr lvl="3"/>
            <a:r>
              <a:rPr lang="en-US" sz="2800"/>
              <a:t>    }</a:t>
            </a:r>
          </a:p>
          <a:p>
            <a:pPr lvl="3"/>
            <a:r>
              <a:rPr lang="en-US" sz="2800"/>
              <a:t>    </a:t>
            </a:r>
            <a:r>
              <a:rPr lang="en-US" sz="2800" b="1">
                <a:solidFill>
                  <a:srgbClr val="FF0000"/>
                </a:solidFill>
              </a:rPr>
              <a:t>return NULL</a:t>
            </a:r>
            <a:r>
              <a:rPr lang="en-US" sz="2800"/>
              <a:t>;</a:t>
            </a:r>
          </a:p>
          <a:p>
            <a:pPr lvl="3"/>
            <a:r>
              <a:rPr lang="en-US" sz="2800"/>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16890" y="273050"/>
            <a:ext cx="11287760" cy="7017385"/>
          </a:xfrm>
          <a:prstGeom prst="rect">
            <a:avLst/>
          </a:prstGeom>
          <a:noFill/>
        </p:spPr>
        <p:txBody>
          <a:bodyPr wrap="square" rtlCol="0" anchor="t">
            <a:noAutofit/>
          </a:bodyPr>
          <a:lstStyle/>
          <a:p>
            <a:r>
              <a:rPr lang="en-GB" altLang="en-US" sz="3600" b="1">
                <a:solidFill>
                  <a:srgbClr val="FF0000"/>
                </a:solidFill>
              </a:rPr>
              <a:t>Deletion Operation : </a:t>
            </a:r>
            <a:r>
              <a:rPr lang="en-US" sz="3200"/>
              <a:t>Delete function is used to delete the specified node from a binary search tree. However, we must delete a node from a binary search tree in such a way, that the property of binary search tree doesn't violate. </a:t>
            </a:r>
          </a:p>
          <a:p>
            <a:pPr indent="457200"/>
            <a:r>
              <a:rPr lang="en-US" sz="3200"/>
              <a:t>There are three situations of deleting a node from binary search tree.</a:t>
            </a:r>
          </a:p>
          <a:p>
            <a:pPr marL="457200" lvl="1" indent="457200"/>
            <a:r>
              <a:rPr lang="en-GB" altLang="en-US" sz="3200"/>
              <a:t>1. </a:t>
            </a:r>
            <a:r>
              <a:rPr lang="en-US" sz="3200"/>
              <a:t>The node to be deleted is a leaf node</a:t>
            </a:r>
          </a:p>
          <a:p>
            <a:pPr marL="457200" lvl="1" indent="457200"/>
            <a:r>
              <a:rPr lang="en-GB" altLang="en-US" sz="3200"/>
              <a:t>2. </a:t>
            </a:r>
            <a:r>
              <a:rPr lang="en-US" sz="3200">
                <a:sym typeface="+mn-ea"/>
              </a:rPr>
              <a:t>The node to be deleted has only one child.</a:t>
            </a:r>
            <a:endParaRPr lang="en-US" sz="3200"/>
          </a:p>
          <a:p>
            <a:pPr marL="457200" lvl="1" indent="457200"/>
            <a:r>
              <a:rPr lang="en-GB" altLang="en-US" sz="3200"/>
              <a:t>3. </a:t>
            </a:r>
            <a:r>
              <a:rPr lang="en-US" sz="3200">
                <a:sym typeface="+mn-ea"/>
              </a:rPr>
              <a:t>The node to be deleted has two children.</a:t>
            </a:r>
            <a:endParaRPr lang="en-US" sz="3200"/>
          </a:p>
          <a:p>
            <a:pPr marL="457200" lvl="1" indent="457200"/>
            <a:endParaRPr lang="en-US" sz="32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letion-in-binary-search-tree"/>
          <p:cNvPicPr>
            <a:picLocks noChangeAspect="1"/>
          </p:cNvPicPr>
          <p:nvPr/>
        </p:nvPicPr>
        <p:blipFill>
          <a:blip r:embed="rId2"/>
          <a:stretch>
            <a:fillRect/>
          </a:stretch>
        </p:blipFill>
        <p:spPr>
          <a:xfrm>
            <a:off x="426720" y="3232785"/>
            <a:ext cx="11228705" cy="3081020"/>
          </a:xfrm>
          <a:prstGeom prst="rect">
            <a:avLst/>
          </a:prstGeom>
        </p:spPr>
      </p:pic>
      <p:sp>
        <p:nvSpPr>
          <p:cNvPr id="4" name="Text Box 3"/>
          <p:cNvSpPr txBox="1"/>
          <p:nvPr/>
        </p:nvSpPr>
        <p:spPr>
          <a:xfrm>
            <a:off x="531495" y="144780"/>
            <a:ext cx="11466830" cy="3365500"/>
          </a:xfrm>
          <a:prstGeom prst="rect">
            <a:avLst/>
          </a:prstGeom>
          <a:noFill/>
        </p:spPr>
        <p:txBody>
          <a:bodyPr wrap="square" rtlCol="0" anchor="t">
            <a:noAutofit/>
          </a:bodyPr>
          <a:lstStyle/>
          <a:p>
            <a:pPr marL="0" lvl="1" indent="0"/>
            <a:r>
              <a:rPr lang="en-GB" altLang="en-US" sz="3200" b="1">
                <a:solidFill>
                  <a:schemeClr val="accent1"/>
                </a:solidFill>
                <a:sym typeface="+mn-ea"/>
              </a:rPr>
              <a:t>1. </a:t>
            </a:r>
            <a:r>
              <a:rPr lang="en-US" sz="3200" b="1">
                <a:solidFill>
                  <a:schemeClr val="accent1"/>
                </a:solidFill>
                <a:sym typeface="+mn-ea"/>
              </a:rPr>
              <a:t>The node to be</a:t>
            </a:r>
            <a:r>
              <a:rPr lang="en-US" sz="3200">
                <a:sym typeface="+mn-ea"/>
              </a:rPr>
              <a:t> </a:t>
            </a:r>
            <a:r>
              <a:rPr lang="en-US" sz="3200" b="1">
                <a:solidFill>
                  <a:srgbClr val="FF0000"/>
                </a:solidFill>
                <a:sym typeface="+mn-ea"/>
              </a:rPr>
              <a:t>deleted is a leaf node</a:t>
            </a:r>
            <a:r>
              <a:rPr lang="en-GB" altLang="en-US" sz="3200">
                <a:solidFill>
                  <a:srgbClr val="FF0000"/>
                </a:solidFill>
                <a:sym typeface="+mn-ea"/>
              </a:rPr>
              <a:t> </a:t>
            </a:r>
            <a:r>
              <a:rPr lang="en-GB" altLang="en-US" sz="3200">
                <a:sym typeface="+mn-ea"/>
              </a:rPr>
              <a:t>: </a:t>
            </a:r>
            <a:r>
              <a:rPr lang="en-US" sz="3200">
                <a:sym typeface="+mn-ea"/>
              </a:rPr>
              <a:t>It is the simplest case, in this case, replace the </a:t>
            </a:r>
            <a:r>
              <a:rPr lang="en-US" sz="3200" b="1">
                <a:solidFill>
                  <a:srgbClr val="FF0000"/>
                </a:solidFill>
                <a:sym typeface="+mn-ea"/>
              </a:rPr>
              <a:t>leaf node with the NULL</a:t>
            </a:r>
            <a:r>
              <a:rPr lang="en-US" sz="3200">
                <a:sym typeface="+mn-ea"/>
              </a:rPr>
              <a:t> and simpl</a:t>
            </a:r>
            <a:r>
              <a:rPr lang="en-GB" altLang="en-US" sz="3200">
                <a:sym typeface="+mn-ea"/>
              </a:rPr>
              <a:t>y </a:t>
            </a:r>
            <a:r>
              <a:rPr lang="en-US" sz="3200">
                <a:sym typeface="+mn-ea"/>
              </a:rPr>
              <a:t>free the allocated space.</a:t>
            </a:r>
            <a:endParaRPr lang="en-US" sz="3200"/>
          </a:p>
          <a:p>
            <a:pPr indent="457200"/>
            <a:r>
              <a:rPr lang="en-US" sz="3200">
                <a:sym typeface="+mn-ea"/>
              </a:rPr>
              <a:t>In the following image, we are </a:t>
            </a:r>
            <a:r>
              <a:rPr lang="en-US" sz="3200" b="1">
                <a:solidFill>
                  <a:srgbClr val="FF0000"/>
                </a:solidFill>
                <a:sym typeface="+mn-ea"/>
              </a:rPr>
              <a:t>deleting the node 85</a:t>
            </a:r>
            <a:r>
              <a:rPr lang="en-US" sz="3200">
                <a:sym typeface="+mn-ea"/>
              </a:rPr>
              <a:t>, since </a:t>
            </a:r>
            <a:r>
              <a:rPr lang="en-US" sz="3200" b="1">
                <a:solidFill>
                  <a:schemeClr val="accent1"/>
                </a:solidFill>
                <a:sym typeface="+mn-ea"/>
              </a:rPr>
              <a:t>the node is a leaf node</a:t>
            </a:r>
            <a:r>
              <a:rPr lang="en-US" sz="3200">
                <a:sym typeface="+mn-ea"/>
              </a:rPr>
              <a:t>, therefore the </a:t>
            </a:r>
            <a:r>
              <a:rPr lang="en-US" sz="3200" b="1">
                <a:solidFill>
                  <a:srgbClr val="FF0000"/>
                </a:solidFill>
                <a:sym typeface="+mn-ea"/>
              </a:rPr>
              <a:t>node will be replaced with NULL</a:t>
            </a:r>
            <a:r>
              <a:rPr lang="en-US" sz="3200">
                <a:sym typeface="+mn-ea"/>
              </a:rPr>
              <a:t> and </a:t>
            </a:r>
            <a:r>
              <a:rPr lang="en-US" sz="3200" b="1">
                <a:solidFill>
                  <a:schemeClr val="accent1"/>
                </a:solidFill>
                <a:sym typeface="+mn-ea"/>
              </a:rPr>
              <a:t>allocated space will be freed.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64490" y="433705"/>
            <a:ext cx="11654790" cy="3650615"/>
          </a:xfrm>
          <a:prstGeom prst="rect">
            <a:avLst/>
          </a:prstGeom>
          <a:noFill/>
        </p:spPr>
        <p:txBody>
          <a:bodyPr wrap="square" rtlCol="0" anchor="t">
            <a:noAutofit/>
          </a:bodyPr>
          <a:lstStyle/>
          <a:p>
            <a:pPr algn="just"/>
            <a:r>
              <a:rPr lang="en-GB" altLang="en-US" sz="3200"/>
              <a:t>2. </a:t>
            </a:r>
            <a:r>
              <a:rPr lang="en-US" sz="3200"/>
              <a:t>The node to be </a:t>
            </a:r>
            <a:r>
              <a:rPr lang="en-US" sz="3200" b="1">
                <a:solidFill>
                  <a:srgbClr val="FF0000"/>
                </a:solidFill>
              </a:rPr>
              <a:t>deleted has only one child</a:t>
            </a:r>
            <a:r>
              <a:rPr lang="en-GB" altLang="en-US" sz="3200"/>
              <a:t> : </a:t>
            </a:r>
            <a:r>
              <a:rPr lang="en-US" sz="3200"/>
              <a:t>In this case, </a:t>
            </a:r>
            <a:r>
              <a:rPr lang="en-US" sz="3200" b="1">
                <a:solidFill>
                  <a:schemeClr val="accent1"/>
                </a:solidFill>
              </a:rPr>
              <a:t>replace the node with its child</a:t>
            </a:r>
            <a:r>
              <a:rPr lang="en-US" sz="3200"/>
              <a:t> and </a:t>
            </a:r>
            <a:r>
              <a:rPr lang="en-US" sz="3200" b="1">
                <a:solidFill>
                  <a:srgbClr val="FF0000"/>
                </a:solidFill>
              </a:rPr>
              <a:t>delete the child node</a:t>
            </a:r>
            <a:r>
              <a:rPr lang="en-US" sz="3200"/>
              <a:t>, which now contains </a:t>
            </a:r>
            <a:r>
              <a:rPr lang="en-US" sz="3200" b="1">
                <a:solidFill>
                  <a:schemeClr val="accent1"/>
                </a:solidFill>
              </a:rPr>
              <a:t>the value which is to be deleted</a:t>
            </a:r>
            <a:r>
              <a:rPr lang="en-US" sz="3200"/>
              <a:t>. Simply </a:t>
            </a:r>
            <a:r>
              <a:rPr lang="en-US" sz="3200" b="1">
                <a:solidFill>
                  <a:srgbClr val="FF0000"/>
                </a:solidFill>
              </a:rPr>
              <a:t>replace it with the NULL and free the allocated space.</a:t>
            </a:r>
          </a:p>
          <a:p>
            <a:r>
              <a:rPr lang="en-US" sz="3200">
                <a:sym typeface="+mn-ea"/>
              </a:rPr>
              <a:t>In the following image, </a:t>
            </a:r>
            <a:r>
              <a:rPr lang="en-US" sz="3200" b="1">
                <a:solidFill>
                  <a:schemeClr val="accent1"/>
                </a:solidFill>
                <a:sym typeface="+mn-ea"/>
              </a:rPr>
              <a:t>the node 12 is to be deleted</a:t>
            </a:r>
            <a:r>
              <a:rPr lang="en-US" sz="3200">
                <a:sym typeface="+mn-ea"/>
              </a:rPr>
              <a:t>. It has </a:t>
            </a:r>
            <a:r>
              <a:rPr lang="en-US" sz="3200" b="1">
                <a:solidFill>
                  <a:srgbClr val="FF0000"/>
                </a:solidFill>
                <a:sym typeface="+mn-ea"/>
              </a:rPr>
              <a:t>only one child</a:t>
            </a:r>
            <a:r>
              <a:rPr lang="en-US" sz="3200">
                <a:sym typeface="+mn-ea"/>
              </a:rPr>
              <a:t>. The </a:t>
            </a:r>
            <a:r>
              <a:rPr lang="en-US" sz="3200" b="1">
                <a:solidFill>
                  <a:schemeClr val="accent1"/>
                </a:solidFill>
                <a:sym typeface="+mn-ea"/>
              </a:rPr>
              <a:t>node will be replaced with its child node</a:t>
            </a:r>
            <a:r>
              <a:rPr lang="en-US" sz="3200">
                <a:sym typeface="+mn-ea"/>
              </a:rPr>
              <a:t> and </a:t>
            </a:r>
            <a:r>
              <a:rPr lang="en-US" sz="3200" b="1">
                <a:solidFill>
                  <a:srgbClr val="FF0000"/>
                </a:solidFill>
                <a:sym typeface="+mn-ea"/>
              </a:rPr>
              <a:t>the replaced node 12 (which is now leaf node) will simply be deleted.</a:t>
            </a:r>
            <a:endParaRPr lang="en-US" sz="3200" b="1">
              <a:solidFill>
                <a:srgbClr val="FF0000"/>
              </a:solidFill>
            </a:endParaRPr>
          </a:p>
          <a:p>
            <a:endParaRPr lang="en-US" sz="3200"/>
          </a:p>
          <a:p>
            <a:endParaRPr lang="en-US" sz="3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letion-in-binary-search-tree2"/>
          <p:cNvPicPr>
            <a:picLocks noChangeAspect="1"/>
          </p:cNvPicPr>
          <p:nvPr/>
        </p:nvPicPr>
        <p:blipFill>
          <a:blip r:embed="rId2"/>
          <a:stretch>
            <a:fillRect/>
          </a:stretch>
        </p:blipFill>
        <p:spPr>
          <a:xfrm>
            <a:off x="728345" y="1190625"/>
            <a:ext cx="10734675" cy="44767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96850" y="156845"/>
            <a:ext cx="11710670" cy="6258560"/>
          </a:xfrm>
          <a:prstGeom prst="rect">
            <a:avLst/>
          </a:prstGeom>
          <a:noFill/>
        </p:spPr>
        <p:txBody>
          <a:bodyPr wrap="square" rtlCol="0" anchor="t">
            <a:noAutofit/>
          </a:bodyPr>
          <a:lstStyle/>
          <a:p>
            <a:pPr algn="just"/>
            <a:r>
              <a:rPr lang="en-GB" altLang="en-US" sz="3200">
                <a:solidFill>
                  <a:srgbClr val="FF0000"/>
                </a:solidFill>
              </a:rPr>
              <a:t>3.</a:t>
            </a:r>
            <a:r>
              <a:rPr lang="en-US" sz="3200">
                <a:solidFill>
                  <a:srgbClr val="FF0000"/>
                </a:solidFill>
              </a:rPr>
              <a:t>The node to be deleted has two children</a:t>
            </a:r>
            <a:r>
              <a:rPr lang="en-GB" altLang="en-US" sz="3200">
                <a:solidFill>
                  <a:srgbClr val="FF0000"/>
                </a:solidFill>
              </a:rPr>
              <a:t>. :  </a:t>
            </a:r>
          </a:p>
          <a:p>
            <a:pPr algn="just"/>
            <a:endParaRPr lang="en-GB" altLang="en-US" sz="3200">
              <a:solidFill>
                <a:srgbClr val="FF0000"/>
              </a:solidFill>
            </a:endParaRPr>
          </a:p>
          <a:p>
            <a:pPr marL="914400" lvl="1" indent="-457200" algn="just">
              <a:buFont typeface="Arial" panose="020B0604020202020204" pitchFamily="34" charset="0"/>
              <a:buChar char="•"/>
            </a:pPr>
            <a:r>
              <a:rPr lang="en-US" sz="3200"/>
              <a:t>It is a bit complexed case compare to other two cases. </a:t>
            </a:r>
          </a:p>
          <a:p>
            <a:pPr marL="914400" lvl="1" indent="-457200" algn="just">
              <a:buFont typeface="Arial" panose="020B0604020202020204" pitchFamily="34" charset="0"/>
              <a:buChar char="•"/>
            </a:pPr>
            <a:r>
              <a:rPr lang="en-US" sz="3200"/>
              <a:t>However, the node which is to be deleted, is </a:t>
            </a:r>
            <a:r>
              <a:rPr lang="en-US" sz="3200" b="1">
                <a:solidFill>
                  <a:srgbClr val="FF0000"/>
                </a:solidFill>
              </a:rPr>
              <a:t>replaced with its in-order successor or predecessor </a:t>
            </a:r>
            <a:r>
              <a:rPr lang="en-US" sz="3200"/>
              <a:t>recursively until the node value (to be deleted) is placed on </a:t>
            </a:r>
            <a:r>
              <a:rPr lang="en-US" sz="3200" b="1">
                <a:solidFill>
                  <a:srgbClr val="00B0F0"/>
                </a:solidFill>
              </a:rPr>
              <a:t>the leaf of the tree</a:t>
            </a:r>
            <a:r>
              <a:rPr lang="en-US" sz="3200"/>
              <a:t>. </a:t>
            </a:r>
          </a:p>
          <a:p>
            <a:pPr marL="914400" lvl="1" indent="-457200" algn="just">
              <a:buFont typeface="Arial" panose="020B0604020202020204" pitchFamily="34" charset="0"/>
              <a:buChar char="•"/>
            </a:pPr>
            <a:r>
              <a:rPr lang="en-US" sz="3200"/>
              <a:t>After the procedure, </a:t>
            </a:r>
            <a:r>
              <a:rPr lang="en-US" sz="3200" b="1">
                <a:solidFill>
                  <a:srgbClr val="FF0000"/>
                </a:solidFill>
              </a:rPr>
              <a:t>replace the node with NULL</a:t>
            </a:r>
            <a:r>
              <a:rPr lang="en-US" sz="3200"/>
              <a:t> and</a:t>
            </a:r>
            <a:r>
              <a:rPr lang="en-US" sz="3200" b="1">
                <a:solidFill>
                  <a:srgbClr val="00B0F0"/>
                </a:solidFill>
              </a:rPr>
              <a:t> free the allocated space. </a:t>
            </a:r>
          </a:p>
          <a:p>
            <a:endParaRPr lang="en-US" sz="3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8900" y="233680"/>
            <a:ext cx="11859260" cy="6378575"/>
          </a:xfrm>
          <a:prstGeom prst="rect">
            <a:avLst/>
          </a:prstGeom>
          <a:noFill/>
        </p:spPr>
        <p:txBody>
          <a:bodyPr wrap="square" rtlCol="0" anchor="t">
            <a:noAutofit/>
          </a:bodyPr>
          <a:lstStyle/>
          <a:p>
            <a:r>
              <a:rPr sz="4400" b="1" i="1">
                <a:solidFill>
                  <a:srgbClr val="FF0000"/>
                </a:solidFill>
                <a:effectLst>
                  <a:outerShdw blurRad="38100" dist="38100" dir="2700000">
                    <a:srgbClr val="C0C0C0"/>
                  </a:outerShdw>
                </a:effectLst>
                <a:latin typeface="Arial" panose="020B0604020202020204" pitchFamily="34" charset="0"/>
              </a:rPr>
              <a:t>3. The Necessity for a Tree in Data Structures</a:t>
            </a:r>
          </a:p>
          <a:p>
            <a:endParaRPr lang="en-US" sz="3200" b="1">
              <a:solidFill>
                <a:srgbClr val="00B0F0"/>
              </a:solidFill>
            </a:endParaRPr>
          </a:p>
          <a:p>
            <a:pPr marL="457200" indent="-457200" algn="just">
              <a:buFont typeface="Wingdings" panose="05000000000000000000" charset="0"/>
              <a:buChar char="§"/>
            </a:pPr>
            <a:r>
              <a:rPr lang="en-US" sz="3600" b="1">
                <a:solidFill>
                  <a:srgbClr val="FF0000"/>
                </a:solidFill>
              </a:rPr>
              <a:t>Time complexity</a:t>
            </a:r>
            <a:r>
              <a:rPr lang="en-US" sz="3200"/>
              <a:t> increases with </a:t>
            </a:r>
            <a:r>
              <a:rPr lang="en-US" sz="3600" b="1">
                <a:solidFill>
                  <a:srgbClr val="FF0000"/>
                </a:solidFill>
              </a:rPr>
              <a:t>increasing data size</a:t>
            </a:r>
            <a:r>
              <a:rPr lang="en-US" sz="3200"/>
              <a:t> to </a:t>
            </a:r>
            <a:r>
              <a:rPr lang="en-US" sz="3200" b="1">
                <a:solidFill>
                  <a:srgbClr val="00B0F0"/>
                </a:solidFill>
              </a:rPr>
              <a:t>perform operations like insertion and deletion </a:t>
            </a:r>
            <a:r>
              <a:rPr lang="en-US" sz="3200"/>
              <a:t>on these linear data structures. But it is </a:t>
            </a:r>
            <a:r>
              <a:rPr lang="en-US" sz="3200" b="1"/>
              <a:t>not acceptable for today's world of computation</a:t>
            </a:r>
            <a:r>
              <a:rPr lang="en-US" sz="3200"/>
              <a:t>.</a:t>
            </a:r>
          </a:p>
          <a:p>
            <a:pPr marL="457200" indent="-457200" algn="just">
              <a:buFont typeface="Wingdings" panose="05000000000000000000" charset="0"/>
              <a:buChar char="§"/>
            </a:pPr>
            <a:r>
              <a:rPr lang="en-US" sz="3200"/>
              <a:t>The </a:t>
            </a:r>
            <a:r>
              <a:rPr lang="en-US" sz="3200" b="1">
                <a:solidFill>
                  <a:srgbClr val="00B0F0"/>
                </a:solidFill>
              </a:rPr>
              <a:t>non-linear structure of trees</a:t>
            </a:r>
            <a:r>
              <a:rPr lang="en-US" sz="3200"/>
              <a:t> </a:t>
            </a:r>
            <a:r>
              <a:rPr lang="en-US" sz="3600" b="1">
                <a:solidFill>
                  <a:srgbClr val="FF0000"/>
                </a:solidFill>
              </a:rPr>
              <a:t>enhances the data storing, data accessing, and manipulation processes</a:t>
            </a:r>
            <a:r>
              <a:rPr lang="en-US" sz="3200"/>
              <a:t> by employing </a:t>
            </a:r>
            <a:r>
              <a:rPr lang="en-US" sz="3200" b="1">
                <a:solidFill>
                  <a:srgbClr val="00B0F0"/>
                </a:solidFill>
              </a:rPr>
              <a:t>advanced control methods</a:t>
            </a:r>
            <a:r>
              <a:rPr lang="en-US" sz="3200"/>
              <a:t> </a:t>
            </a:r>
            <a:r>
              <a:rPr lang="en-IN" altLang="en-US" sz="3200"/>
              <a:t>of </a:t>
            </a:r>
            <a:r>
              <a:rPr lang="en-US" sz="3600" b="1">
                <a:solidFill>
                  <a:srgbClr val="FF0000"/>
                </a:solidFill>
              </a:rPr>
              <a:t>traversal </a:t>
            </a:r>
            <a:r>
              <a:rPr lang="en-US" sz="3200"/>
              <a:t>through it.</a:t>
            </a:r>
          </a:p>
          <a:p>
            <a:r>
              <a:rPr lang="en-US" sz="3200"/>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letion-in-binary-search-tree3"/>
          <p:cNvPicPr>
            <a:picLocks noChangeAspect="1"/>
          </p:cNvPicPr>
          <p:nvPr/>
        </p:nvPicPr>
        <p:blipFill>
          <a:blip r:embed="rId2"/>
          <a:stretch>
            <a:fillRect/>
          </a:stretch>
        </p:blipFill>
        <p:spPr>
          <a:xfrm>
            <a:off x="443865" y="2810510"/>
            <a:ext cx="11294745" cy="3770630"/>
          </a:xfrm>
          <a:prstGeom prst="rect">
            <a:avLst/>
          </a:prstGeom>
        </p:spPr>
      </p:pic>
      <p:sp>
        <p:nvSpPr>
          <p:cNvPr id="3" name="Text Box 2"/>
          <p:cNvSpPr txBox="1"/>
          <p:nvPr/>
        </p:nvSpPr>
        <p:spPr>
          <a:xfrm>
            <a:off x="367030" y="286385"/>
            <a:ext cx="11371580" cy="2700655"/>
          </a:xfrm>
          <a:prstGeom prst="rect">
            <a:avLst/>
          </a:prstGeom>
          <a:noFill/>
        </p:spPr>
        <p:txBody>
          <a:bodyPr wrap="square" rtlCol="0" anchor="t">
            <a:noAutofit/>
          </a:bodyPr>
          <a:lstStyle/>
          <a:p>
            <a:r>
              <a:rPr lang="en-US" sz="3200">
                <a:sym typeface="+mn-ea"/>
              </a:rPr>
              <a:t>In the </a:t>
            </a:r>
            <a:r>
              <a:rPr lang="en-US" sz="3200" b="1">
                <a:sym typeface="+mn-ea"/>
              </a:rPr>
              <a:t>following </a:t>
            </a:r>
            <a:r>
              <a:rPr lang="en-US" sz="3200">
                <a:sym typeface="+mn-ea"/>
              </a:rPr>
              <a:t>image, </a:t>
            </a:r>
            <a:r>
              <a:rPr lang="en-US" sz="3200" b="1">
                <a:solidFill>
                  <a:srgbClr val="FF0000"/>
                </a:solidFill>
                <a:sym typeface="+mn-ea"/>
              </a:rPr>
              <a:t>the node 50 is to be deleted</a:t>
            </a:r>
            <a:r>
              <a:rPr lang="en-US" sz="3200">
                <a:sym typeface="+mn-ea"/>
              </a:rPr>
              <a:t> which is the root node of the tree. The in-order traversal of the tree given below.</a:t>
            </a:r>
            <a:endParaRPr lang="en-US" sz="3200"/>
          </a:p>
          <a:p>
            <a:r>
              <a:rPr lang="en-GB" altLang="en-US" sz="3200">
                <a:sym typeface="+mn-ea"/>
              </a:rPr>
              <a:t>                                  </a:t>
            </a:r>
            <a:r>
              <a:rPr lang="en-US" sz="3200">
                <a:solidFill>
                  <a:srgbClr val="00B0F0"/>
                </a:solidFill>
                <a:sym typeface="+mn-ea"/>
              </a:rPr>
              <a:t>6, 25, 30, 50, 52, 60, 70, 75.</a:t>
            </a:r>
            <a:endParaRPr lang="en-US" sz="3200">
              <a:solidFill>
                <a:srgbClr val="00B0F0"/>
              </a:solidFill>
            </a:endParaRPr>
          </a:p>
          <a:p>
            <a:r>
              <a:rPr lang="en-US" sz="3200">
                <a:sym typeface="+mn-ea"/>
              </a:rPr>
              <a:t>replace 50 with its in-order successor 52. Now, 50 will be moved to the leaf of the tree, which will simply be deleted.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20645"/>
            <a:ext cx="10515600" cy="1894205"/>
          </a:xfrm>
        </p:spPr>
        <p:txBody>
          <a:bodyPr>
            <a:normAutofit/>
          </a:bodyPr>
          <a:lstStyle/>
          <a:p>
            <a:pPr algn="ctr"/>
            <a:r>
              <a:rPr lang="en-IN" altLang="en-US" sz="8000">
                <a:solidFill>
                  <a:srgbClr val="FF0000"/>
                </a:solidFill>
              </a:rPr>
              <a:t>HEAP Data Structure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941060"/>
          <p:cNvSpPr/>
          <p:nvPr/>
        </p:nvSpPr>
        <p:spPr>
          <a:xfrm>
            <a:off x="723265" y="353695"/>
            <a:ext cx="11111230" cy="5805170"/>
          </a:xfrm>
          <a:prstGeom prst="rect">
            <a:avLst/>
          </a:prstGeom>
          <a:noFill/>
          <a:ln w="9525">
            <a:noFill/>
          </a:ln>
        </p:spPr>
        <p:txBody>
          <a:bodyPr wrap="square" anchor="ctr">
            <a:noAutofit/>
          </a:bodyPr>
          <a:lstStyle/>
          <a:p>
            <a:pPr algn="just" fontAlgn="base">
              <a:spcBef>
                <a:spcPct val="0"/>
              </a:spcBef>
              <a:spcAft>
                <a:spcPct val="0"/>
              </a:spcAft>
              <a:defRPr/>
            </a:pPr>
            <a:endParaRPr lang="en-US" altLang="en-IN" sz="2800" i="1" noProof="1">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sz="2800" b="1" i="1" noProof="1">
                <a:solidFill>
                  <a:srgbClr val="00B0F0"/>
                </a:solidFill>
                <a:effectLst>
                  <a:outerShdw blurRad="38100" dist="38100" dir="2700000">
                    <a:srgbClr val="C0C0C0"/>
                  </a:outerShdw>
                </a:effectLst>
                <a:latin typeface="Arial" panose="020B0604020202020204" pitchFamily="34" charset="0"/>
              </a:rPr>
              <a:t>1. </a:t>
            </a:r>
            <a:r>
              <a:rPr lang="en-US" altLang="en-IN" sz="2800" i="1" noProof="1">
                <a:solidFill>
                  <a:srgbClr val="FF0000"/>
                </a:solidFill>
                <a:effectLst>
                  <a:outerShdw blurRad="38100" dist="38100" dir="2700000">
                    <a:srgbClr val="C0C0C0"/>
                  </a:outerShdw>
                </a:effectLst>
                <a:latin typeface="Arial" panose="020B0604020202020204" pitchFamily="34" charset="0"/>
              </a:rPr>
              <a:t>What is</a:t>
            </a:r>
            <a:r>
              <a:rPr lang="en-IN" sz="2800" b="1" i="1" noProof="1">
                <a:solidFill>
                  <a:srgbClr val="00B0F0"/>
                </a:solidFill>
                <a:effectLst>
                  <a:outerShdw blurRad="38100" dist="38100" dir="2700000">
                    <a:srgbClr val="C0C0C0"/>
                  </a:outerShdw>
                </a:effectLst>
                <a:latin typeface="Arial" panose="020B0604020202020204" pitchFamily="34" charset="0"/>
              </a:rPr>
              <a:t> Heap </a:t>
            </a:r>
            <a:r>
              <a:rPr lang="en-US" altLang="en-IN" sz="2800" i="1" noProof="1">
                <a:solidFill>
                  <a:srgbClr val="FF0000"/>
                </a:solidFill>
                <a:effectLst>
                  <a:outerShdw blurRad="38100" dist="38100" dir="2700000">
                    <a:srgbClr val="C0C0C0"/>
                  </a:outerShdw>
                </a:effectLst>
                <a:latin typeface="Arial" panose="020B0604020202020204" pitchFamily="34" charset="0"/>
              </a:rPr>
              <a:t>Data Structure</a:t>
            </a:r>
            <a:r>
              <a:rPr lang="en-US" sz="2800" b="1" i="1" noProof="1">
                <a:solidFill>
                  <a:srgbClr val="00B0F0"/>
                </a:solidFill>
                <a:effectLst>
                  <a:outerShdw blurRad="38100" dist="38100" dir="2700000">
                    <a:srgbClr val="C0C0C0"/>
                  </a:outerShdw>
                </a:effectLst>
                <a:latin typeface="Arial" panose="020B0604020202020204" pitchFamily="34" charset="0"/>
              </a:rPr>
              <a:t>?</a:t>
            </a:r>
            <a:r>
              <a:rPr sz="2800" b="1" i="1" noProof="1">
                <a:solidFill>
                  <a:srgbClr val="00B0F0"/>
                </a:solidFill>
                <a:effectLst>
                  <a:outerShdw blurRad="38100" dist="38100" dir="2700000">
                    <a:srgbClr val="C0C0C0"/>
                  </a:outerShdw>
                </a:effectLst>
                <a:latin typeface="Arial" panose="020B0604020202020204" pitchFamily="34" charset="0"/>
              </a:rPr>
              <a:t> </a:t>
            </a:r>
          </a:p>
          <a:p>
            <a:pPr algn="just" fontAlgn="base">
              <a:spcBef>
                <a:spcPct val="0"/>
              </a:spcBef>
              <a:spcAft>
                <a:spcPct val="0"/>
              </a:spcAft>
              <a:defRPr/>
            </a:pPr>
            <a:r>
              <a:rPr lang="en-IN" sz="2800" b="1" i="1" noProof="1">
                <a:solidFill>
                  <a:srgbClr val="00B0F0"/>
                </a:solidFill>
                <a:effectLst>
                  <a:outerShdw blurRad="38100" dist="38100" dir="2700000">
                    <a:srgbClr val="C0C0C0"/>
                  </a:outerShdw>
                </a:effectLst>
                <a:latin typeface="Arial" panose="020B0604020202020204" pitchFamily="34" charset="0"/>
              </a:rPr>
              <a:t>2. </a:t>
            </a:r>
            <a:r>
              <a:rPr lang="en-IN" altLang="en-US" sz="2800" i="1">
                <a:solidFill>
                  <a:srgbClr val="FF0000"/>
                </a:solidFill>
                <a:effectLst>
                  <a:outerShdw blurRad="38100" dist="38100" dir="2700000">
                    <a:srgbClr val="C0C0C0"/>
                  </a:outerShdw>
                </a:effectLst>
                <a:latin typeface="Arial" panose="020B0604020202020204" pitchFamily="34" charset="0"/>
                <a:sym typeface="+mn-ea"/>
              </a:rPr>
              <a:t>Examples of</a:t>
            </a:r>
            <a:r>
              <a:rPr lang="en-US" altLang="en-IN" sz="2800" i="1">
                <a:solidFill>
                  <a:srgbClr val="FF0000"/>
                </a:solidFill>
                <a:effectLst>
                  <a:outerShdw blurRad="38100" dist="38100" dir="2700000">
                    <a:srgbClr val="C0C0C0"/>
                  </a:outerShdw>
                </a:effectLst>
                <a:latin typeface="Arial" panose="020B0604020202020204" pitchFamily="34" charset="0"/>
                <a:sym typeface="+mn-ea"/>
              </a:rPr>
              <a:t> </a:t>
            </a:r>
            <a:r>
              <a:rPr lang="en-IN" sz="2800" b="1" i="1">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r>
              <a:rPr lang="en-US" sz="2800" b="1" i="1">
                <a:solidFill>
                  <a:srgbClr val="00B0F0"/>
                </a:solidFill>
                <a:effectLst>
                  <a:outerShdw blurRad="38100" dist="38100" dir="2700000">
                    <a:srgbClr val="C0C0C0"/>
                  </a:outerShdw>
                </a:effectLst>
                <a:latin typeface="Arial" panose="020B0604020202020204" pitchFamily="34" charset="0"/>
                <a:sym typeface="+mn-ea"/>
              </a:rPr>
              <a:t>?</a:t>
            </a:r>
            <a:r>
              <a:rPr sz="2800" b="1" i="1">
                <a:solidFill>
                  <a:srgbClr val="00B0F0"/>
                </a:solidFill>
                <a:effectLst>
                  <a:outerShdw blurRad="38100" dist="38100" dir="2700000">
                    <a:srgbClr val="C0C0C0"/>
                  </a:outerShdw>
                </a:effectLst>
                <a:latin typeface="Arial" panose="020B0604020202020204" pitchFamily="34" charset="0"/>
                <a:sym typeface="+mn-ea"/>
              </a:rPr>
              <a:t> </a:t>
            </a:r>
            <a:endParaRPr sz="2800" b="1" i="1" noProof="1">
              <a:solidFill>
                <a:srgbClr val="00B0F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altLang="en-US" sz="2800" i="1" noProof="1">
                <a:solidFill>
                  <a:srgbClr val="FF0000"/>
                </a:solidFill>
                <a:effectLst>
                  <a:outerShdw blurRad="38100" dist="38100" dir="2700000">
                    <a:srgbClr val="C0C0C0"/>
                  </a:outerShdw>
                </a:effectLst>
                <a:latin typeface="Arial" panose="020B0604020202020204" pitchFamily="34" charset="0"/>
              </a:rPr>
              <a:t>3</a:t>
            </a:r>
            <a:r>
              <a:rPr lang="en-US" altLang="en-IN" sz="2800" i="1" noProof="1">
                <a:solidFill>
                  <a:srgbClr val="FF0000"/>
                </a:solidFill>
                <a:effectLst>
                  <a:outerShdw blurRad="38100" dist="38100" dir="2700000">
                    <a:srgbClr val="C0C0C0"/>
                  </a:outerShdw>
                </a:effectLst>
                <a:latin typeface="Arial" panose="020B0604020202020204" pitchFamily="34" charset="0"/>
              </a:rPr>
              <a:t>. </a:t>
            </a:r>
            <a:r>
              <a:rPr lang="en-IN" altLang="en-US" sz="2800" i="1" noProof="1">
                <a:solidFill>
                  <a:srgbClr val="FF0000"/>
                </a:solidFill>
                <a:effectLst>
                  <a:outerShdw blurRad="38100" dist="38100" dir="2700000">
                    <a:srgbClr val="C0C0C0"/>
                  </a:outerShdw>
                </a:effectLst>
                <a:latin typeface="Arial" panose="020B0604020202020204" pitchFamily="34" charset="0"/>
              </a:rPr>
              <a:t>Types of </a:t>
            </a:r>
            <a:r>
              <a:rPr lang="en-US" altLang="en-IN" sz="2800" i="1" noProof="1">
                <a:solidFill>
                  <a:srgbClr val="FF0000"/>
                </a:solidFill>
                <a:effectLst>
                  <a:outerShdw blurRad="38100" dist="38100" dir="2700000">
                    <a:srgbClr val="C0C0C0"/>
                  </a:outerShdw>
                </a:effectLst>
                <a:latin typeface="Arial" panose="020B0604020202020204" pitchFamily="34" charset="0"/>
              </a:rPr>
              <a:t> </a:t>
            </a:r>
            <a:r>
              <a:rPr lang="en-IN" sz="2800" b="1" i="1" noProof="1">
                <a:solidFill>
                  <a:srgbClr val="00B0F0"/>
                </a:solidFill>
                <a:effectLst>
                  <a:outerShdw blurRad="38100" dist="38100" dir="2700000">
                    <a:srgbClr val="C0C0C0"/>
                  </a:outerShdw>
                </a:effectLst>
                <a:latin typeface="Arial" panose="020B0604020202020204" pitchFamily="34" charset="0"/>
              </a:rPr>
              <a:t>Heap</a:t>
            </a:r>
            <a:r>
              <a:rPr lang="en-GB" altLang="en-IN" sz="2800" b="1" i="1" noProof="1">
                <a:solidFill>
                  <a:srgbClr val="00B0F0"/>
                </a:solidFill>
                <a:effectLst>
                  <a:outerShdw blurRad="38100" dist="38100" dir="2700000">
                    <a:srgbClr val="C0C0C0"/>
                  </a:outerShdw>
                </a:effectLst>
                <a:latin typeface="Arial" panose="020B0604020202020204" pitchFamily="34" charset="0"/>
              </a:rPr>
              <a:t> </a:t>
            </a:r>
            <a:r>
              <a:rPr lang="en-US" altLang="en-IN" sz="2800" i="1" noProof="1">
                <a:solidFill>
                  <a:srgbClr val="FF0000"/>
                </a:solidFill>
                <a:effectLst>
                  <a:outerShdw blurRad="38100" dist="38100" dir="2700000">
                    <a:srgbClr val="C0C0C0"/>
                  </a:outerShdw>
                </a:effectLst>
                <a:latin typeface="Arial" panose="020B0604020202020204" pitchFamily="34" charset="0"/>
              </a:rPr>
              <a:t>data structure</a:t>
            </a:r>
            <a:r>
              <a:rPr lang="en-IN" altLang="en-US" sz="2800" i="1" noProof="1">
                <a:solidFill>
                  <a:srgbClr val="FF0000"/>
                </a:solidFill>
                <a:effectLst>
                  <a:outerShdw blurRad="38100" dist="38100" dir="2700000">
                    <a:srgbClr val="C0C0C0"/>
                  </a:outerShdw>
                </a:effectLst>
                <a:latin typeface="Arial" panose="020B0604020202020204" pitchFamily="34" charset="0"/>
              </a:rPr>
              <a:t>.</a:t>
            </a:r>
          </a:p>
          <a:p>
            <a:pPr algn="just" fontAlgn="base">
              <a:spcBef>
                <a:spcPct val="0"/>
              </a:spcBef>
              <a:spcAft>
                <a:spcPct val="0"/>
              </a:spcAft>
              <a:defRPr/>
            </a:pPr>
            <a:r>
              <a:rPr lang="en-IN" altLang="en-US" sz="2800" i="1" noProof="1">
                <a:solidFill>
                  <a:srgbClr val="FF0000"/>
                </a:solidFill>
                <a:effectLst>
                  <a:outerShdw blurRad="38100" dist="38100" dir="2700000">
                    <a:srgbClr val="C0C0C0"/>
                  </a:outerShdw>
                </a:effectLst>
                <a:latin typeface="Arial" panose="020B0604020202020204" pitchFamily="34" charset="0"/>
              </a:rPr>
              <a:t>4. Operations on </a:t>
            </a:r>
            <a:r>
              <a:rPr lang="en-IN" sz="2800" b="1" i="1">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r>
              <a:rPr sz="2800" b="1" i="1">
                <a:solidFill>
                  <a:srgbClr val="00B0F0"/>
                </a:solidFill>
                <a:effectLst>
                  <a:outerShdw blurRad="38100" dist="38100" dir="2700000">
                    <a:srgbClr val="C0C0C0"/>
                  </a:outerShdw>
                </a:effectLst>
                <a:latin typeface="Arial" panose="020B0604020202020204" pitchFamily="34" charset="0"/>
                <a:sym typeface="+mn-ea"/>
              </a:rPr>
              <a:t> </a:t>
            </a:r>
          </a:p>
          <a:p>
            <a:pPr algn="just" fontAlgn="base">
              <a:spcBef>
                <a:spcPct val="0"/>
              </a:spcBef>
              <a:spcAft>
                <a:spcPct val="0"/>
              </a:spcAft>
              <a:defRPr/>
            </a:pPr>
            <a:r>
              <a:rPr lang="en-IN" sz="2800" b="1" i="1">
                <a:solidFill>
                  <a:srgbClr val="00B0F0"/>
                </a:solidFill>
                <a:effectLst>
                  <a:outerShdw blurRad="38100" dist="38100" dir="2700000">
                    <a:srgbClr val="C0C0C0"/>
                  </a:outerShdw>
                </a:effectLst>
                <a:latin typeface="Arial" panose="020B0604020202020204" pitchFamily="34" charset="0"/>
                <a:sym typeface="+mn-ea"/>
              </a:rPr>
              <a:t>5. </a:t>
            </a:r>
            <a:r>
              <a:rPr lang="en-IN" altLang="en-US" sz="2800" i="1">
                <a:solidFill>
                  <a:srgbClr val="FF0000"/>
                </a:solidFill>
                <a:effectLst>
                  <a:outerShdw blurRad="38100" dist="38100" dir="2700000">
                    <a:srgbClr val="C0C0C0"/>
                  </a:outerShdw>
                </a:effectLst>
                <a:latin typeface="Arial" panose="020B0604020202020204" pitchFamily="34" charset="0"/>
                <a:sym typeface="+mn-ea"/>
              </a:rPr>
              <a:t>Implementation</a:t>
            </a:r>
            <a:r>
              <a:rPr lang="en-IN" sz="2800" b="1" i="1">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endParaRPr lang="en-US" altLang="en-IN" sz="2800" i="1" noProof="1">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sz="2800" b="1" i="1">
                <a:solidFill>
                  <a:srgbClr val="00B0F0"/>
                </a:solidFill>
                <a:effectLst>
                  <a:outerShdw blurRad="38100" dist="38100" dir="2700000">
                    <a:srgbClr val="C0C0C0"/>
                  </a:outerShdw>
                </a:effectLst>
                <a:latin typeface="Arial" panose="020B0604020202020204" pitchFamily="34" charset="0"/>
                <a:sym typeface="+mn-ea"/>
              </a:rPr>
              <a:t>6.</a:t>
            </a:r>
            <a:r>
              <a:rPr lang="en-IN" altLang="en-US" sz="2800">
                <a:solidFill>
                  <a:srgbClr val="FF0000"/>
                </a:solidFill>
                <a:sym typeface="+mn-ea"/>
              </a:rPr>
              <a:t> </a:t>
            </a:r>
            <a:r>
              <a:rPr lang="en-IN" altLang="en-US" sz="2800" i="1">
                <a:solidFill>
                  <a:srgbClr val="FF0000"/>
                </a:solidFill>
                <a:effectLst>
                  <a:outerShdw blurRad="38100" dist="38100" dir="2700000">
                    <a:srgbClr val="C0C0C0"/>
                  </a:outerShdw>
                </a:effectLst>
                <a:latin typeface="Arial" panose="020B0604020202020204" pitchFamily="34" charset="0"/>
                <a:sym typeface="+mn-ea"/>
              </a:rPr>
              <a:t>Applications of </a:t>
            </a:r>
            <a:r>
              <a:rPr lang="en-IN" sz="2800" b="1" i="1">
                <a:solidFill>
                  <a:srgbClr val="00B0F0"/>
                </a:solidFill>
                <a:effectLst>
                  <a:outerShdw blurRad="38100" dist="38100" dir="2700000">
                    <a:srgbClr val="C0C0C0"/>
                  </a:outerShdw>
                </a:effectLst>
                <a:latin typeface="Arial" panose="020B0604020202020204" pitchFamily="34" charset="0"/>
                <a:sym typeface="+mn-ea"/>
              </a:rPr>
              <a:t>Heap</a:t>
            </a:r>
            <a:r>
              <a:rPr lang="en-US" altLang="en-IN" sz="2800" i="1">
                <a:solidFill>
                  <a:srgbClr val="FF0000"/>
                </a:solidFill>
                <a:effectLst>
                  <a:outerShdw blurRad="38100" dist="38100" dir="2700000">
                    <a:srgbClr val="C0C0C0"/>
                  </a:outerShdw>
                </a:effectLst>
                <a:latin typeface="Arial" panose="020B0604020202020204" pitchFamily="34" charset="0"/>
                <a:sym typeface="+mn-ea"/>
              </a:rPr>
              <a:t> Data structure</a:t>
            </a:r>
            <a:endParaRPr lang="en-US" sz="2800" i="1" dirty="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endParaRPr lang="en-US" sz="2800" i="1" dirty="0">
              <a:effectLst>
                <a:outerShdw blurRad="38100" dist="38100" dir="2700000">
                  <a:srgbClr val="C0C0C0"/>
                </a:outerShdw>
              </a:effectLst>
              <a:latin typeface="Arial" panose="020B0604020202020204" pitchFamily="34" charset="0"/>
            </a:endParaRPr>
          </a:p>
        </p:txBody>
      </p:sp>
      <p:sp>
        <p:nvSpPr>
          <p:cNvPr id="2" name="Title 1"/>
          <p:cNvSpPr>
            <a:spLocks noGrp="1"/>
          </p:cNvSpPr>
          <p:nvPr>
            <p:ph type="title"/>
          </p:nvPr>
        </p:nvSpPr>
        <p:spPr>
          <a:xfrm flipV="1">
            <a:off x="838200" y="354330"/>
            <a:ext cx="10515600" cy="76200"/>
          </a:xfrm>
        </p:spPr>
        <p:txBody>
          <a:bodyPr>
            <a:normAutofit fontScale="90000"/>
          </a:bodyPr>
          <a:lstStyle/>
          <a:p>
            <a:br>
              <a:rPr lang="en-US"/>
            </a:br>
            <a:br>
              <a:rPr lang="en-US"/>
            </a:br>
            <a:br>
              <a:rPr lang="en-US"/>
            </a:b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24815" y="394335"/>
            <a:ext cx="11469370" cy="6269990"/>
          </a:xfrm>
          <a:prstGeom prst="rect">
            <a:avLst/>
          </a:prstGeom>
          <a:noFill/>
        </p:spPr>
        <p:txBody>
          <a:bodyPr wrap="square" rtlCol="0" anchor="t">
            <a:noAutofit/>
          </a:bodyPr>
          <a:lstStyle/>
          <a:p>
            <a:pPr algn="just" fontAlgn="base">
              <a:spcBef>
                <a:spcPct val="0"/>
              </a:spcBef>
              <a:spcAft>
                <a:spcPct val="0"/>
              </a:spcAft>
              <a:defRPr/>
            </a:pPr>
            <a:r>
              <a:rPr lang="en-IN" sz="2800" b="1" i="1">
                <a:solidFill>
                  <a:srgbClr val="00B0F0"/>
                </a:solidFill>
                <a:effectLst>
                  <a:outerShdw blurRad="38100" dist="38100" dir="2700000">
                    <a:srgbClr val="C0C0C0"/>
                  </a:outerShdw>
                </a:effectLst>
                <a:latin typeface="Arial" panose="020B0604020202020204" pitchFamily="34" charset="0"/>
                <a:sym typeface="+mn-ea"/>
              </a:rPr>
              <a:t>1.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What is</a:t>
            </a:r>
            <a:r>
              <a:rPr lang="en-IN" sz="2800" b="1" i="1">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r>
              <a:rPr lang="en-US" sz="2800" b="1" i="1">
                <a:solidFill>
                  <a:srgbClr val="00B0F0"/>
                </a:solidFill>
                <a:effectLst>
                  <a:outerShdw blurRad="38100" dist="38100" dir="2700000">
                    <a:srgbClr val="C0C0C0"/>
                  </a:outerShdw>
                </a:effectLst>
                <a:latin typeface="Arial" panose="020B0604020202020204" pitchFamily="34" charset="0"/>
                <a:sym typeface="+mn-ea"/>
              </a:rPr>
              <a:t>?</a:t>
            </a:r>
            <a:r>
              <a:rPr sz="2800" b="1" i="1">
                <a:solidFill>
                  <a:srgbClr val="00B0F0"/>
                </a:solidFill>
                <a:effectLst>
                  <a:outerShdw blurRad="38100" dist="38100" dir="2700000">
                    <a:srgbClr val="C0C0C0"/>
                  </a:outerShdw>
                </a:effectLst>
                <a:latin typeface="Arial" panose="020B0604020202020204" pitchFamily="34" charset="0"/>
                <a:sym typeface="+mn-ea"/>
              </a:rPr>
              <a:t> </a:t>
            </a:r>
          </a:p>
          <a:p>
            <a:pPr marL="36195" lvl="1" indent="878205" algn="just" fontAlgn="base">
              <a:spcBef>
                <a:spcPct val="0"/>
              </a:spcBef>
              <a:spcAft>
                <a:spcPct val="0"/>
              </a:spcAft>
              <a:defRPr/>
            </a:pPr>
            <a:r>
              <a:rPr lang="en-US" sz="3600" b="1" i="1">
                <a:solidFill>
                  <a:srgbClr val="FF0000"/>
                </a:solidFill>
                <a:effectLst>
                  <a:outerShdw blurRad="38100" dist="38100" dir="2700000">
                    <a:srgbClr val="C0C0C0"/>
                  </a:outerShdw>
                </a:effectLst>
                <a:latin typeface="Arial" panose="020B0604020202020204" pitchFamily="34" charset="0"/>
                <a:sym typeface="+mn-ea"/>
              </a:rPr>
              <a:t>A </a:t>
            </a:r>
            <a:r>
              <a:rPr lang="en-IN" sz="3600" b="1" i="1">
                <a:solidFill>
                  <a:srgbClr val="00B0F0"/>
                </a:solidFill>
                <a:effectLst>
                  <a:outerShdw blurRad="38100" dist="38100" dir="2700000">
                    <a:srgbClr val="C0C0C0"/>
                  </a:outerShdw>
                </a:effectLst>
                <a:latin typeface="Arial" panose="020B0604020202020204" pitchFamily="34" charset="0"/>
                <a:sym typeface="+mn-ea"/>
              </a:rPr>
              <a:t>heap </a:t>
            </a:r>
            <a:r>
              <a:rPr lang="en-US" sz="3600" i="1">
                <a:solidFill>
                  <a:schemeClr val="tx1"/>
                </a:solidFill>
                <a:effectLst>
                  <a:outerShdw blurRad="38100" dist="38100" dir="2700000">
                    <a:srgbClr val="C0C0C0"/>
                  </a:outerShdw>
                </a:effectLst>
                <a:latin typeface="Arial" panose="020B0604020202020204" pitchFamily="34" charset="0"/>
                <a:sym typeface="+mn-ea"/>
              </a:rPr>
              <a:t>is a </a:t>
            </a:r>
            <a:r>
              <a:rPr lang="en-US" altLang="en-IN" sz="3600" b="1" i="1">
                <a:solidFill>
                  <a:srgbClr val="FF0000"/>
                </a:solidFill>
                <a:effectLst>
                  <a:outerShdw blurRad="38100" dist="38100" dir="2700000">
                    <a:srgbClr val="C0C0C0"/>
                  </a:outerShdw>
                </a:effectLst>
                <a:latin typeface="Arial" panose="020B0604020202020204" pitchFamily="34" charset="0"/>
                <a:sym typeface="+mn-ea"/>
              </a:rPr>
              <a:t>complete binary tree</a:t>
            </a:r>
            <a:r>
              <a:rPr lang="en-US" sz="3600" b="1" i="1">
                <a:solidFill>
                  <a:schemeClr val="tx1"/>
                </a:solidFill>
                <a:effectLst>
                  <a:outerShdw blurRad="38100" dist="38100" dir="2700000">
                    <a:srgbClr val="C0C0C0"/>
                  </a:outerShdw>
                </a:effectLst>
                <a:latin typeface="Arial" panose="020B0604020202020204" pitchFamily="34" charset="0"/>
                <a:sym typeface="+mn-ea"/>
              </a:rPr>
              <a:t>,</a:t>
            </a:r>
            <a:r>
              <a:rPr lang="en-US" sz="3600" i="1">
                <a:solidFill>
                  <a:schemeClr val="tx1"/>
                </a:solidFill>
                <a:effectLst>
                  <a:outerShdw blurRad="38100" dist="38100" dir="2700000">
                    <a:srgbClr val="C0C0C0"/>
                  </a:outerShdw>
                </a:effectLst>
                <a:latin typeface="Arial" panose="020B0604020202020204" pitchFamily="34" charset="0"/>
                <a:sym typeface="+mn-ea"/>
              </a:rPr>
              <a:t> in which </a:t>
            </a:r>
            <a:r>
              <a:rPr lang="en-US" sz="3600" i="1">
                <a:effectLst>
                  <a:outerShdw blurRad="38100" dist="38100" dir="2700000">
                    <a:srgbClr val="C0C0C0"/>
                  </a:outerShdw>
                </a:effectLst>
                <a:latin typeface="Arial" panose="020B0604020202020204" pitchFamily="34" charset="0"/>
                <a:sym typeface="+mn-ea"/>
              </a:rPr>
              <a:t> </a:t>
            </a:r>
            <a:r>
              <a:rPr lang="en-US" sz="3600" b="1" i="1">
                <a:solidFill>
                  <a:srgbClr val="FF0000"/>
                </a:solidFill>
                <a:effectLst>
                  <a:outerShdw blurRad="38100" dist="38100" dir="2700000">
                    <a:srgbClr val="C0C0C0"/>
                  </a:outerShdw>
                </a:effectLst>
                <a:latin typeface="Arial" panose="020B0604020202020204" pitchFamily="34" charset="0"/>
                <a:sym typeface="+mn-ea"/>
              </a:rPr>
              <a:t>all the levels </a:t>
            </a:r>
            <a:r>
              <a:rPr lang="en-US" sz="3600" i="1">
                <a:effectLst>
                  <a:outerShdw blurRad="38100" dist="38100" dir="2700000">
                    <a:srgbClr val="C0C0C0"/>
                  </a:outerShdw>
                </a:effectLst>
                <a:latin typeface="Arial" panose="020B0604020202020204" pitchFamily="34" charset="0"/>
                <a:sym typeface="+mn-ea"/>
              </a:rPr>
              <a:t>except the </a:t>
            </a:r>
            <a:r>
              <a:rPr lang="en-US" sz="3600" b="1" i="1">
                <a:solidFill>
                  <a:srgbClr val="FF0000"/>
                </a:solidFill>
                <a:effectLst>
                  <a:outerShdw blurRad="38100" dist="38100" dir="2700000">
                    <a:srgbClr val="C0C0C0"/>
                  </a:outerShdw>
                </a:effectLst>
                <a:latin typeface="Arial" panose="020B0604020202020204" pitchFamily="34" charset="0"/>
                <a:sym typeface="+mn-ea"/>
              </a:rPr>
              <a:t>last level</a:t>
            </a:r>
            <a:r>
              <a:rPr lang="en-US" sz="3600" i="1">
                <a:effectLst>
                  <a:outerShdw blurRad="38100" dist="38100" dir="2700000">
                    <a:srgbClr val="C0C0C0"/>
                  </a:outerShdw>
                </a:effectLst>
                <a:latin typeface="Arial" panose="020B0604020202020204" pitchFamily="34" charset="0"/>
                <a:sym typeface="+mn-ea"/>
              </a:rPr>
              <a:t>, i.e., </a:t>
            </a:r>
            <a:r>
              <a:rPr lang="en-US" sz="3600" b="1" i="1">
                <a:solidFill>
                  <a:srgbClr val="FF0000"/>
                </a:solidFill>
                <a:effectLst>
                  <a:outerShdw blurRad="38100" dist="38100" dir="2700000">
                    <a:srgbClr val="C0C0C0"/>
                  </a:outerShdw>
                </a:effectLst>
                <a:latin typeface="Arial" panose="020B0604020202020204" pitchFamily="34" charset="0"/>
                <a:sym typeface="+mn-ea"/>
              </a:rPr>
              <a:t>leaf node</a:t>
            </a:r>
            <a:r>
              <a:rPr lang="en-US" sz="3600" i="1">
                <a:effectLst>
                  <a:outerShdw blurRad="38100" dist="38100" dir="2700000">
                    <a:srgbClr val="C0C0C0"/>
                  </a:outerShdw>
                </a:effectLst>
                <a:latin typeface="Arial" panose="020B0604020202020204" pitchFamily="34" charset="0"/>
                <a:sym typeface="+mn-ea"/>
              </a:rPr>
              <a:t> should be</a:t>
            </a:r>
            <a:r>
              <a:rPr lang="en-US" altLang="en-IN" sz="3600" b="1" i="1">
                <a:solidFill>
                  <a:srgbClr val="FF0000"/>
                </a:solidFill>
                <a:effectLst>
                  <a:outerShdw blurRad="38100" dist="38100" dir="2700000">
                    <a:srgbClr val="C0C0C0"/>
                  </a:outerShdw>
                </a:effectLst>
                <a:latin typeface="Arial" panose="020B0604020202020204" pitchFamily="34" charset="0"/>
                <a:sym typeface="+mn-ea"/>
              </a:rPr>
              <a:t> completely filled</a:t>
            </a:r>
            <a:r>
              <a:rPr lang="en-GB" altLang="en-US" sz="3600" b="1" i="1">
                <a:solidFill>
                  <a:srgbClr val="FF0000"/>
                </a:solidFill>
                <a:effectLst>
                  <a:outerShdw blurRad="38100" dist="38100" dir="2700000">
                    <a:srgbClr val="C0C0C0"/>
                  </a:outerShdw>
                </a:effectLst>
                <a:latin typeface="Arial" panose="020B0604020202020204" pitchFamily="34" charset="0"/>
                <a:sym typeface="+mn-ea"/>
              </a:rPr>
              <a:t> (filled means- all leaf nodes are at same level)</a:t>
            </a:r>
            <a:r>
              <a:rPr lang="en-US" sz="3600" i="1">
                <a:effectLst>
                  <a:outerShdw blurRad="38100" dist="38100" dir="2700000">
                    <a:srgbClr val="C0C0C0"/>
                  </a:outerShdw>
                </a:effectLst>
                <a:latin typeface="Arial" panose="020B0604020202020204" pitchFamily="34" charset="0"/>
                <a:sym typeface="+mn-ea"/>
              </a:rPr>
              <a:t>, and all the nodes should be </a:t>
            </a:r>
            <a:r>
              <a:rPr lang="en-IN" sz="3600" b="1" i="1">
                <a:solidFill>
                  <a:srgbClr val="00B0F0"/>
                </a:solidFill>
                <a:effectLst>
                  <a:outerShdw blurRad="38100" dist="38100" dir="2700000">
                    <a:srgbClr val="C0C0C0"/>
                  </a:outerShdw>
                </a:effectLst>
                <a:latin typeface="Arial" panose="020B0604020202020204" pitchFamily="34" charset="0"/>
                <a:sym typeface="+mn-ea"/>
              </a:rPr>
              <a:t>left-justified. </a:t>
            </a:r>
          </a:p>
          <a:p>
            <a:pPr marL="36195" lvl="1" indent="878205" algn="just" fontAlgn="base">
              <a:spcBef>
                <a:spcPct val="0"/>
              </a:spcBef>
              <a:spcAft>
                <a:spcPct val="0"/>
              </a:spcAft>
              <a:defRPr/>
            </a:pPr>
            <a:r>
              <a:rPr lang="en-US" sz="3600" i="1">
                <a:effectLst>
                  <a:outerShdw blurRad="38100" dist="38100" dir="2700000">
                    <a:srgbClr val="C0C0C0"/>
                  </a:outerShdw>
                </a:effectLst>
                <a:latin typeface="Arial" panose="020B0604020202020204" pitchFamily="34" charset="0"/>
                <a:sym typeface="+mn-ea"/>
              </a:rPr>
              <a:t>Every </a:t>
            </a:r>
            <a:r>
              <a:rPr lang="en-US" sz="3600" b="1" i="1">
                <a:solidFill>
                  <a:srgbClr val="FF0000"/>
                </a:solidFill>
                <a:effectLst>
                  <a:outerShdw blurRad="38100" dist="38100" dir="2700000">
                    <a:srgbClr val="C0C0C0"/>
                  </a:outerShdw>
                </a:effectLst>
                <a:latin typeface="Arial" panose="020B0604020202020204" pitchFamily="34" charset="0"/>
                <a:sym typeface="+mn-ea"/>
              </a:rPr>
              <a:t>parent</a:t>
            </a:r>
            <a:r>
              <a:rPr lang="en-IN" sz="3600" b="1" i="1">
                <a:solidFill>
                  <a:srgbClr val="FF0000"/>
                </a:solidFill>
                <a:effectLst>
                  <a:outerShdw blurRad="38100" dist="38100" dir="2700000">
                    <a:srgbClr val="C0C0C0"/>
                  </a:outerShdw>
                </a:effectLst>
                <a:latin typeface="Arial" panose="020B0604020202020204" pitchFamily="34" charset="0"/>
                <a:sym typeface="+mn-ea"/>
              </a:rPr>
              <a:t>  </a:t>
            </a:r>
            <a:r>
              <a:rPr lang="en-US" sz="3600" b="1" i="1">
                <a:solidFill>
                  <a:srgbClr val="FF0000"/>
                </a:solidFill>
                <a:effectLst>
                  <a:outerShdw blurRad="38100" dist="38100" dir="2700000">
                    <a:srgbClr val="C0C0C0"/>
                  </a:outerShdw>
                </a:effectLst>
                <a:latin typeface="Arial" panose="020B0604020202020204" pitchFamily="34" charset="0"/>
                <a:sym typeface="+mn-ea"/>
              </a:rPr>
              <a:t>node</a:t>
            </a:r>
            <a:r>
              <a:rPr lang="en-US" sz="3600" i="1">
                <a:effectLst>
                  <a:outerShdw blurRad="38100" dist="38100" dir="2700000">
                    <a:srgbClr val="C0C0C0"/>
                  </a:outerShdw>
                </a:effectLst>
                <a:latin typeface="Arial" panose="020B0604020202020204" pitchFamily="34" charset="0"/>
                <a:sym typeface="+mn-ea"/>
              </a:rPr>
              <a:t> satifies the </a:t>
            </a:r>
            <a:r>
              <a:rPr lang="en-US" sz="3600" b="1" i="1">
                <a:solidFill>
                  <a:srgbClr val="FF0000"/>
                </a:solidFill>
                <a:effectLst>
                  <a:outerShdw blurRad="38100" dist="38100" dir="2700000">
                    <a:srgbClr val="C0C0C0"/>
                  </a:outerShdw>
                </a:effectLst>
                <a:latin typeface="Arial" panose="020B0604020202020204" pitchFamily="34" charset="0"/>
                <a:sym typeface="+mn-ea"/>
              </a:rPr>
              <a:t>heap property</a:t>
            </a:r>
            <a:r>
              <a:rPr lang="en-IN" altLang="en-US" sz="3600" b="1" i="1">
                <a:solidFill>
                  <a:srgbClr val="FF0000"/>
                </a:solidFill>
                <a:effectLst>
                  <a:outerShdw blurRad="38100" dist="38100" dir="2700000">
                    <a:srgbClr val="C0C0C0"/>
                  </a:outerShdw>
                </a:effectLst>
                <a:latin typeface="Arial" panose="020B0604020202020204" pitchFamily="34" charset="0"/>
                <a:sym typeface="+mn-ea"/>
              </a:rPr>
              <a:t> </a:t>
            </a:r>
            <a:r>
              <a:rPr lang="en-US" sz="3600" i="1">
                <a:effectLst>
                  <a:outerShdw blurRad="38100" dist="38100" dir="2700000">
                    <a:srgbClr val="C0C0C0"/>
                  </a:outerShdw>
                </a:effectLst>
                <a:latin typeface="Arial" panose="020B0604020202020204" pitchFamily="34" charset="0"/>
                <a:sym typeface="+mn-ea"/>
              </a:rPr>
              <a:t>which  says that the </a:t>
            </a:r>
            <a:r>
              <a:rPr lang="en-IN" sz="3600" b="1" i="1">
                <a:solidFill>
                  <a:srgbClr val="00B0F0"/>
                </a:solidFill>
                <a:effectLst>
                  <a:outerShdw blurRad="38100" dist="38100" dir="2700000">
                    <a:srgbClr val="C0C0C0"/>
                  </a:outerShdw>
                </a:effectLst>
                <a:latin typeface="Arial" panose="020B0604020202020204" pitchFamily="34" charset="0"/>
                <a:sym typeface="+mn-ea"/>
              </a:rPr>
              <a:t>value</a:t>
            </a:r>
            <a:r>
              <a:rPr lang="en-US" sz="3600" i="1">
                <a:effectLst>
                  <a:outerShdw blurRad="38100" dist="38100" dir="2700000">
                    <a:srgbClr val="C0C0C0"/>
                  </a:outerShdw>
                </a:effectLst>
                <a:latin typeface="Arial" panose="020B0604020202020204" pitchFamily="34" charset="0"/>
                <a:sym typeface="+mn-ea"/>
              </a:rPr>
              <a:t> of </a:t>
            </a:r>
            <a:r>
              <a:rPr lang="en-US" sz="3600" b="1" i="1">
                <a:solidFill>
                  <a:srgbClr val="FF0000"/>
                </a:solidFill>
                <a:effectLst>
                  <a:outerShdw blurRad="38100" dist="38100" dir="2700000">
                    <a:srgbClr val="C0C0C0"/>
                  </a:outerShdw>
                </a:effectLst>
                <a:latin typeface="Arial" panose="020B0604020202020204" pitchFamily="34" charset="0"/>
                <a:sym typeface="+mn-ea"/>
              </a:rPr>
              <a:t>Parent </a:t>
            </a:r>
            <a:r>
              <a:rPr lang="en-IN" altLang="en-US" sz="3600" b="1" i="1">
                <a:solidFill>
                  <a:srgbClr val="FF0000"/>
                </a:solidFill>
                <a:effectLst>
                  <a:outerShdw blurRad="38100" dist="38100" dir="2700000">
                    <a:srgbClr val="C0C0C0"/>
                  </a:outerShdw>
                </a:effectLst>
                <a:latin typeface="Arial" panose="020B0604020202020204" pitchFamily="34" charset="0"/>
                <a:sym typeface="+mn-ea"/>
              </a:rPr>
              <a:t>node </a:t>
            </a:r>
            <a:r>
              <a:rPr lang="en-US" sz="3600" i="1">
                <a:effectLst>
                  <a:outerShdw blurRad="38100" dist="38100" dir="2700000">
                    <a:srgbClr val="C0C0C0"/>
                  </a:outerShdw>
                </a:effectLst>
                <a:latin typeface="Arial" panose="020B0604020202020204" pitchFamily="34" charset="0"/>
                <a:sym typeface="+mn-ea"/>
              </a:rPr>
              <a:t>is either </a:t>
            </a:r>
            <a:r>
              <a:rPr lang="en-US" sz="3600" b="1" i="1">
                <a:solidFill>
                  <a:srgbClr val="FF0000"/>
                </a:solidFill>
                <a:effectLst>
                  <a:outerShdw blurRad="38100" dist="38100" dir="2700000">
                    <a:srgbClr val="C0C0C0"/>
                  </a:outerShdw>
                </a:effectLst>
                <a:latin typeface="Arial" panose="020B0604020202020204" pitchFamily="34" charset="0"/>
                <a:sym typeface="+mn-ea"/>
              </a:rPr>
              <a:t>greater than or equal to </a:t>
            </a:r>
            <a:r>
              <a:rPr lang="en-US" sz="3600" i="1">
                <a:effectLst>
                  <a:outerShdw blurRad="38100" dist="38100" dir="2700000">
                    <a:srgbClr val="C0C0C0"/>
                  </a:outerShdw>
                </a:effectLst>
                <a:latin typeface="Arial" panose="020B0604020202020204" pitchFamily="34" charset="0"/>
                <a:sym typeface="+mn-ea"/>
              </a:rPr>
              <a:t>(in a max heap ) or </a:t>
            </a:r>
            <a:r>
              <a:rPr lang="en-US" sz="3600" b="1" i="1">
                <a:solidFill>
                  <a:srgbClr val="FF0000"/>
                </a:solidFill>
                <a:effectLst>
                  <a:outerShdw blurRad="38100" dist="38100" dir="2700000">
                    <a:srgbClr val="C0C0C0"/>
                  </a:outerShdw>
                </a:effectLst>
                <a:latin typeface="Arial" panose="020B0604020202020204" pitchFamily="34" charset="0"/>
                <a:sym typeface="+mn-ea"/>
              </a:rPr>
              <a:t>less than or equal to </a:t>
            </a:r>
            <a:r>
              <a:rPr lang="en-US" sz="3600" i="1">
                <a:effectLst>
                  <a:outerShdw blurRad="38100" dist="38100" dir="2700000">
                    <a:srgbClr val="C0C0C0"/>
                  </a:outerShdw>
                </a:effectLst>
                <a:latin typeface="Arial" panose="020B0604020202020204" pitchFamily="34" charset="0"/>
                <a:sym typeface="+mn-ea"/>
              </a:rPr>
              <a:t>(in a min heap) the </a:t>
            </a:r>
            <a:r>
              <a:rPr lang="en-IN" sz="3600" b="1" i="1">
                <a:solidFill>
                  <a:srgbClr val="00B0F0"/>
                </a:solidFill>
                <a:effectLst>
                  <a:outerShdw blurRad="38100" dist="38100" dir="2700000">
                    <a:srgbClr val="C0C0C0"/>
                  </a:outerShdw>
                </a:effectLst>
                <a:latin typeface="Arial" panose="020B0604020202020204" pitchFamily="34" charset="0"/>
                <a:sym typeface="+mn-ea"/>
              </a:rPr>
              <a:t>value </a:t>
            </a:r>
            <a:r>
              <a:rPr lang="en-US" sz="3600" i="1">
                <a:effectLst>
                  <a:outerShdw blurRad="38100" dist="38100" dir="2700000">
                    <a:srgbClr val="C0C0C0"/>
                  </a:outerShdw>
                </a:effectLst>
                <a:latin typeface="Arial" panose="020B0604020202020204" pitchFamily="34" charset="0"/>
                <a:sym typeface="+mn-ea"/>
              </a:rPr>
              <a:t>of the </a:t>
            </a:r>
            <a:r>
              <a:rPr lang="en-US" sz="3600" b="1" i="1">
                <a:solidFill>
                  <a:srgbClr val="FF0000"/>
                </a:solidFill>
                <a:effectLst>
                  <a:outerShdw blurRad="38100" dist="38100" dir="2700000">
                    <a:srgbClr val="C0C0C0"/>
                  </a:outerShdw>
                </a:effectLst>
                <a:latin typeface="Arial" panose="020B0604020202020204" pitchFamily="34" charset="0"/>
                <a:sym typeface="+mn-ea"/>
              </a:rPr>
              <a:t>Child node.</a:t>
            </a:r>
            <a:endParaRPr lang="en-US" sz="3600" i="1">
              <a:effectLst>
                <a:outerShdw blurRad="38100" dist="38100" dir="2700000">
                  <a:srgbClr val="C0C0C0"/>
                </a:outerShdw>
              </a:effectLst>
              <a:latin typeface="Arial" panose="020B0604020202020204" pitchFamily="34" charset="0"/>
              <a:sym typeface="+mn-ea"/>
            </a:endParaRPr>
          </a:p>
          <a:p>
            <a:pPr marL="25400" lvl="1" indent="889000" algn="just" fontAlgn="base">
              <a:spcBef>
                <a:spcPct val="0"/>
              </a:spcBef>
              <a:spcAft>
                <a:spcPct val="0"/>
              </a:spcAft>
              <a:defRPr/>
            </a:pPr>
            <a:endParaRPr lang="en-US" sz="3600" i="1">
              <a:effectLst>
                <a:outerShdw blurRad="38100" dist="38100" dir="2700000">
                  <a:srgbClr val="C0C0C0"/>
                </a:outerShdw>
              </a:effectLst>
              <a:latin typeface="Arial" panose="020B0604020202020204" pitchFamily="34"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1" name="Group 34"/>
          <p:cNvGrpSpPr/>
          <p:nvPr/>
        </p:nvGrpSpPr>
        <p:grpSpPr bwMode="auto">
          <a:xfrm>
            <a:off x="533400" y="1286510"/>
            <a:ext cx="5290820" cy="3300730"/>
            <a:chOff x="288925" y="2209800"/>
            <a:chExt cx="4283075" cy="2971800"/>
          </a:xfrm>
        </p:grpSpPr>
        <p:sp>
          <p:nvSpPr>
            <p:cNvPr id="11296" name="Line 22"/>
            <p:cNvSpPr>
              <a:spLocks noChangeShapeType="1"/>
            </p:cNvSpPr>
            <p:nvPr/>
          </p:nvSpPr>
          <p:spPr bwMode="auto">
            <a:xfrm>
              <a:off x="2971800" y="2895600"/>
              <a:ext cx="685800" cy="609600"/>
            </a:xfrm>
            <a:prstGeom prst="line">
              <a:avLst/>
            </a:prstGeom>
            <a:noFill/>
            <a:ln w="9525">
              <a:solidFill>
                <a:schemeClr val="tx1"/>
              </a:solidFill>
              <a:round/>
            </a:ln>
          </p:spPr>
          <p:txBody>
            <a:bodyPr wrap="none" anchor="ctr"/>
            <a:lstStyle/>
            <a:p>
              <a:endParaRPr lang="en-US"/>
            </a:p>
          </p:txBody>
        </p:sp>
        <p:grpSp>
          <p:nvGrpSpPr>
            <p:cNvPr id="11297" name="Group 34"/>
            <p:cNvGrpSpPr/>
            <p:nvPr/>
          </p:nvGrpSpPr>
          <p:grpSpPr bwMode="auto">
            <a:xfrm>
              <a:off x="288925" y="2209800"/>
              <a:ext cx="4283075" cy="2971800"/>
              <a:chOff x="288925" y="2209800"/>
              <a:chExt cx="4283075" cy="2971800"/>
            </a:xfrm>
          </p:grpSpPr>
          <p:sp>
            <p:nvSpPr>
              <p:cNvPr id="11298" name="Oval 6"/>
              <p:cNvSpPr>
                <a:spLocks noChangeArrowheads="1"/>
              </p:cNvSpPr>
              <p:nvPr/>
            </p:nvSpPr>
            <p:spPr bwMode="auto">
              <a:xfrm>
                <a:off x="1431925" y="48006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I</a:t>
                </a:r>
              </a:p>
            </p:txBody>
          </p:sp>
          <p:sp>
            <p:nvSpPr>
              <p:cNvPr id="11299" name="Oval 7"/>
              <p:cNvSpPr>
                <a:spLocks noChangeArrowheads="1"/>
              </p:cNvSpPr>
              <p:nvPr/>
            </p:nvSpPr>
            <p:spPr bwMode="auto">
              <a:xfrm>
                <a:off x="1965325" y="39624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E</a:t>
                </a:r>
              </a:p>
            </p:txBody>
          </p:sp>
          <p:sp>
            <p:nvSpPr>
              <p:cNvPr id="11300" name="Oval 8"/>
              <p:cNvSpPr>
                <a:spLocks noChangeArrowheads="1"/>
              </p:cNvSpPr>
              <p:nvPr/>
            </p:nvSpPr>
            <p:spPr bwMode="auto">
              <a:xfrm>
                <a:off x="898525" y="39624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D</a:t>
                </a:r>
              </a:p>
            </p:txBody>
          </p:sp>
          <p:sp>
            <p:nvSpPr>
              <p:cNvPr id="11301" name="Oval 9"/>
              <p:cNvSpPr>
                <a:spLocks noChangeArrowheads="1"/>
              </p:cNvSpPr>
              <p:nvPr/>
            </p:nvSpPr>
            <p:spPr bwMode="auto">
              <a:xfrm>
                <a:off x="1431925" y="32004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B</a:t>
                </a:r>
              </a:p>
            </p:txBody>
          </p:sp>
          <p:sp>
            <p:nvSpPr>
              <p:cNvPr id="11302" name="Oval 10"/>
              <p:cNvSpPr>
                <a:spLocks noChangeArrowheads="1"/>
              </p:cNvSpPr>
              <p:nvPr/>
            </p:nvSpPr>
            <p:spPr bwMode="auto">
              <a:xfrm>
                <a:off x="2651125" y="25908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A</a:t>
                </a:r>
              </a:p>
            </p:txBody>
          </p:sp>
          <p:sp>
            <p:nvSpPr>
              <p:cNvPr id="11303" name="Oval 11"/>
              <p:cNvSpPr>
                <a:spLocks noChangeArrowheads="1"/>
              </p:cNvSpPr>
              <p:nvPr/>
            </p:nvSpPr>
            <p:spPr bwMode="auto">
              <a:xfrm>
                <a:off x="4098925" y="41148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G</a:t>
                </a:r>
              </a:p>
            </p:txBody>
          </p:sp>
          <p:sp>
            <p:nvSpPr>
              <p:cNvPr id="11304" name="Oval 12"/>
              <p:cNvSpPr>
                <a:spLocks noChangeArrowheads="1"/>
              </p:cNvSpPr>
              <p:nvPr/>
            </p:nvSpPr>
            <p:spPr bwMode="auto">
              <a:xfrm>
                <a:off x="288925" y="48006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H</a:t>
                </a:r>
              </a:p>
            </p:txBody>
          </p:sp>
          <p:sp>
            <p:nvSpPr>
              <p:cNvPr id="11305" name="Line 13"/>
              <p:cNvSpPr>
                <a:spLocks noChangeShapeType="1"/>
              </p:cNvSpPr>
              <p:nvPr/>
            </p:nvSpPr>
            <p:spPr bwMode="auto">
              <a:xfrm flipH="1">
                <a:off x="1203325" y="3581400"/>
                <a:ext cx="304800" cy="457200"/>
              </a:xfrm>
              <a:prstGeom prst="line">
                <a:avLst/>
              </a:prstGeom>
              <a:noFill/>
              <a:ln w="9525">
                <a:solidFill>
                  <a:schemeClr val="tx1"/>
                </a:solidFill>
                <a:round/>
              </a:ln>
            </p:spPr>
            <p:txBody>
              <a:bodyPr wrap="none" anchor="ctr"/>
              <a:lstStyle/>
              <a:p>
                <a:endParaRPr lang="en-US"/>
              </a:p>
            </p:txBody>
          </p:sp>
          <p:sp>
            <p:nvSpPr>
              <p:cNvPr id="11306" name="Line 14"/>
              <p:cNvSpPr>
                <a:spLocks noChangeShapeType="1"/>
              </p:cNvSpPr>
              <p:nvPr/>
            </p:nvSpPr>
            <p:spPr bwMode="auto">
              <a:xfrm flipH="1">
                <a:off x="593725" y="4343400"/>
                <a:ext cx="381000" cy="533400"/>
              </a:xfrm>
              <a:prstGeom prst="line">
                <a:avLst/>
              </a:prstGeom>
              <a:noFill/>
              <a:ln w="9525">
                <a:solidFill>
                  <a:schemeClr val="tx1"/>
                </a:solidFill>
                <a:round/>
              </a:ln>
            </p:spPr>
            <p:txBody>
              <a:bodyPr wrap="none" anchor="ctr"/>
              <a:lstStyle/>
              <a:p>
                <a:endParaRPr lang="en-US"/>
              </a:p>
            </p:txBody>
          </p:sp>
          <p:sp>
            <p:nvSpPr>
              <p:cNvPr id="11307" name="Line 15"/>
              <p:cNvSpPr>
                <a:spLocks noChangeShapeType="1"/>
              </p:cNvSpPr>
              <p:nvPr/>
            </p:nvSpPr>
            <p:spPr bwMode="auto">
              <a:xfrm>
                <a:off x="1736725" y="3505200"/>
                <a:ext cx="304800" cy="457200"/>
              </a:xfrm>
              <a:prstGeom prst="line">
                <a:avLst/>
              </a:prstGeom>
              <a:noFill/>
              <a:ln w="9525">
                <a:solidFill>
                  <a:schemeClr val="tx1"/>
                </a:solidFill>
                <a:round/>
              </a:ln>
            </p:spPr>
            <p:txBody>
              <a:bodyPr wrap="none" anchor="ctr"/>
              <a:lstStyle/>
              <a:p>
                <a:endParaRPr lang="en-US"/>
              </a:p>
            </p:txBody>
          </p:sp>
          <p:sp>
            <p:nvSpPr>
              <p:cNvPr id="11308" name="Line 16"/>
              <p:cNvSpPr>
                <a:spLocks noChangeShapeType="1"/>
              </p:cNvSpPr>
              <p:nvPr/>
            </p:nvSpPr>
            <p:spPr bwMode="auto">
              <a:xfrm>
                <a:off x="1203325" y="4267200"/>
                <a:ext cx="304800" cy="533400"/>
              </a:xfrm>
              <a:prstGeom prst="line">
                <a:avLst/>
              </a:prstGeom>
              <a:noFill/>
              <a:ln w="9525">
                <a:solidFill>
                  <a:schemeClr val="tx1"/>
                </a:solidFill>
                <a:round/>
              </a:ln>
            </p:spPr>
            <p:txBody>
              <a:bodyPr wrap="none" anchor="ctr"/>
              <a:lstStyle/>
              <a:p>
                <a:endParaRPr lang="en-US"/>
              </a:p>
            </p:txBody>
          </p:sp>
          <p:sp>
            <p:nvSpPr>
              <p:cNvPr id="11309" name="Oval 17"/>
              <p:cNvSpPr>
                <a:spLocks noChangeArrowheads="1"/>
              </p:cNvSpPr>
              <p:nvPr/>
            </p:nvSpPr>
            <p:spPr bwMode="auto">
              <a:xfrm>
                <a:off x="3565525" y="35052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C</a:t>
                </a:r>
              </a:p>
            </p:txBody>
          </p:sp>
          <p:sp>
            <p:nvSpPr>
              <p:cNvPr id="11310" name="Oval 18"/>
              <p:cNvSpPr>
                <a:spLocks noChangeArrowheads="1"/>
              </p:cNvSpPr>
              <p:nvPr/>
            </p:nvSpPr>
            <p:spPr bwMode="auto">
              <a:xfrm>
                <a:off x="2955925" y="41148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F</a:t>
                </a:r>
              </a:p>
            </p:txBody>
          </p:sp>
          <p:sp>
            <p:nvSpPr>
              <p:cNvPr id="11311" name="Line 21"/>
              <p:cNvSpPr>
                <a:spLocks noChangeShapeType="1"/>
              </p:cNvSpPr>
              <p:nvPr/>
            </p:nvSpPr>
            <p:spPr bwMode="auto">
              <a:xfrm flipV="1">
                <a:off x="1736725" y="2895600"/>
                <a:ext cx="914400" cy="304800"/>
              </a:xfrm>
              <a:prstGeom prst="line">
                <a:avLst/>
              </a:prstGeom>
              <a:noFill/>
              <a:ln w="9525">
                <a:solidFill>
                  <a:schemeClr val="tx1"/>
                </a:solidFill>
                <a:round/>
              </a:ln>
            </p:spPr>
            <p:txBody>
              <a:bodyPr wrap="none" anchor="ctr"/>
              <a:lstStyle/>
              <a:p>
                <a:endParaRPr lang="en-US"/>
              </a:p>
            </p:txBody>
          </p:sp>
          <p:sp>
            <p:nvSpPr>
              <p:cNvPr id="11312" name="Line 23"/>
              <p:cNvSpPr>
                <a:spLocks noChangeShapeType="1"/>
              </p:cNvSpPr>
              <p:nvPr/>
            </p:nvSpPr>
            <p:spPr bwMode="auto">
              <a:xfrm>
                <a:off x="3946525" y="3810000"/>
                <a:ext cx="304800" cy="304800"/>
              </a:xfrm>
              <a:prstGeom prst="line">
                <a:avLst/>
              </a:prstGeom>
              <a:noFill/>
              <a:ln w="9525">
                <a:solidFill>
                  <a:schemeClr val="tx1"/>
                </a:solidFill>
                <a:round/>
              </a:ln>
            </p:spPr>
            <p:txBody>
              <a:bodyPr wrap="none" anchor="ctr"/>
              <a:lstStyle/>
              <a:p>
                <a:endParaRPr lang="en-US"/>
              </a:p>
            </p:txBody>
          </p:sp>
          <p:sp>
            <p:nvSpPr>
              <p:cNvPr id="11313" name="Line 24"/>
              <p:cNvSpPr>
                <a:spLocks noChangeShapeType="1"/>
              </p:cNvSpPr>
              <p:nvPr/>
            </p:nvSpPr>
            <p:spPr bwMode="auto">
              <a:xfrm flipV="1">
                <a:off x="3336925" y="3810000"/>
                <a:ext cx="304800" cy="381000"/>
              </a:xfrm>
              <a:prstGeom prst="line">
                <a:avLst/>
              </a:prstGeom>
              <a:noFill/>
              <a:ln w="9525">
                <a:solidFill>
                  <a:schemeClr val="tx1"/>
                </a:solidFill>
                <a:round/>
              </a:ln>
            </p:spPr>
            <p:txBody>
              <a:bodyPr wrap="none" anchor="ctr"/>
              <a:lstStyle/>
              <a:p>
                <a:endParaRPr lang="en-US"/>
              </a:p>
            </p:txBody>
          </p:sp>
          <p:sp>
            <p:nvSpPr>
              <p:cNvPr id="11314" name="Text Box 27"/>
              <p:cNvSpPr txBox="1">
                <a:spLocks noChangeArrowheads="1"/>
              </p:cNvSpPr>
              <p:nvPr/>
            </p:nvSpPr>
            <p:spPr bwMode="auto">
              <a:xfrm>
                <a:off x="2651125" y="2209800"/>
                <a:ext cx="336550" cy="331598"/>
              </a:xfrm>
              <a:prstGeom prst="rect">
                <a:avLst/>
              </a:prstGeom>
              <a:noFill/>
              <a:ln w="9525">
                <a:noFill/>
                <a:miter lim="800000"/>
              </a:ln>
            </p:spPr>
            <p:txBody>
              <a:bodyPr wrap="square">
                <a:spAutoFit/>
              </a:bodyPr>
              <a:lstStyle/>
              <a:p>
                <a:r>
                  <a:rPr lang="en-US">
                    <a:latin typeface="Calibri" panose="020F0502020204030204" charset="0"/>
                  </a:rPr>
                  <a:t>1</a:t>
                </a:r>
              </a:p>
            </p:txBody>
          </p:sp>
          <p:sp>
            <p:nvSpPr>
              <p:cNvPr id="11315" name="Text Box 28"/>
              <p:cNvSpPr txBox="1">
                <a:spLocks noChangeArrowheads="1"/>
              </p:cNvSpPr>
              <p:nvPr/>
            </p:nvSpPr>
            <p:spPr bwMode="auto">
              <a:xfrm>
                <a:off x="1431925" y="2743200"/>
                <a:ext cx="396875" cy="331598"/>
              </a:xfrm>
              <a:prstGeom prst="rect">
                <a:avLst/>
              </a:prstGeom>
              <a:noFill/>
              <a:ln w="9525">
                <a:noFill/>
                <a:miter lim="800000"/>
              </a:ln>
            </p:spPr>
            <p:txBody>
              <a:bodyPr>
                <a:spAutoFit/>
              </a:bodyPr>
              <a:lstStyle/>
              <a:p>
                <a:r>
                  <a:rPr lang="en-US">
                    <a:latin typeface="Calibri" panose="020F0502020204030204" charset="0"/>
                  </a:rPr>
                  <a:t>2</a:t>
                </a:r>
              </a:p>
            </p:txBody>
          </p:sp>
          <p:sp>
            <p:nvSpPr>
              <p:cNvPr id="11316" name="Text Box 29"/>
              <p:cNvSpPr txBox="1">
                <a:spLocks noChangeArrowheads="1"/>
              </p:cNvSpPr>
              <p:nvPr/>
            </p:nvSpPr>
            <p:spPr bwMode="auto">
              <a:xfrm>
                <a:off x="3794125" y="3200400"/>
                <a:ext cx="336550" cy="331598"/>
              </a:xfrm>
              <a:prstGeom prst="rect">
                <a:avLst/>
              </a:prstGeom>
              <a:noFill/>
              <a:ln w="9525">
                <a:noFill/>
                <a:miter lim="800000"/>
              </a:ln>
            </p:spPr>
            <p:txBody>
              <a:bodyPr wrap="square">
                <a:spAutoFit/>
              </a:bodyPr>
              <a:lstStyle/>
              <a:p>
                <a:r>
                  <a:rPr lang="en-US">
                    <a:latin typeface="Calibri" panose="020F0502020204030204" charset="0"/>
                  </a:rPr>
                  <a:t>3</a:t>
                </a:r>
              </a:p>
            </p:txBody>
          </p:sp>
          <p:sp>
            <p:nvSpPr>
              <p:cNvPr id="11317" name="Text Box 30"/>
              <p:cNvSpPr txBox="1">
                <a:spLocks noChangeArrowheads="1"/>
              </p:cNvSpPr>
              <p:nvPr/>
            </p:nvSpPr>
            <p:spPr bwMode="auto">
              <a:xfrm>
                <a:off x="669925" y="3733800"/>
                <a:ext cx="336550" cy="331598"/>
              </a:xfrm>
              <a:prstGeom prst="rect">
                <a:avLst/>
              </a:prstGeom>
              <a:noFill/>
              <a:ln w="9525">
                <a:noFill/>
                <a:miter lim="800000"/>
              </a:ln>
            </p:spPr>
            <p:txBody>
              <a:bodyPr wrap="square">
                <a:spAutoFit/>
              </a:bodyPr>
              <a:lstStyle/>
              <a:p>
                <a:r>
                  <a:rPr lang="en-US">
                    <a:latin typeface="Calibri" panose="020F0502020204030204" charset="0"/>
                  </a:rPr>
                  <a:t>4</a:t>
                </a:r>
              </a:p>
            </p:txBody>
          </p:sp>
          <p:sp>
            <p:nvSpPr>
              <p:cNvPr id="11318" name="Text Box 31"/>
              <p:cNvSpPr txBox="1">
                <a:spLocks noChangeArrowheads="1"/>
              </p:cNvSpPr>
              <p:nvPr/>
            </p:nvSpPr>
            <p:spPr bwMode="auto">
              <a:xfrm>
                <a:off x="2193925" y="3657600"/>
                <a:ext cx="336550" cy="331598"/>
              </a:xfrm>
              <a:prstGeom prst="rect">
                <a:avLst/>
              </a:prstGeom>
              <a:noFill/>
              <a:ln w="9525">
                <a:noFill/>
                <a:miter lim="800000"/>
              </a:ln>
            </p:spPr>
            <p:txBody>
              <a:bodyPr wrap="square">
                <a:spAutoFit/>
              </a:bodyPr>
              <a:lstStyle/>
              <a:p>
                <a:r>
                  <a:rPr lang="en-US">
                    <a:latin typeface="Calibri" panose="020F0502020204030204" charset="0"/>
                  </a:rPr>
                  <a:t>5</a:t>
                </a:r>
              </a:p>
            </p:txBody>
          </p:sp>
          <p:sp>
            <p:nvSpPr>
              <p:cNvPr id="11319" name="Text Box 32"/>
              <p:cNvSpPr txBox="1">
                <a:spLocks noChangeArrowheads="1"/>
              </p:cNvSpPr>
              <p:nvPr/>
            </p:nvSpPr>
            <p:spPr bwMode="auto">
              <a:xfrm>
                <a:off x="2879725" y="3733800"/>
                <a:ext cx="336550" cy="331598"/>
              </a:xfrm>
              <a:prstGeom prst="rect">
                <a:avLst/>
              </a:prstGeom>
              <a:noFill/>
              <a:ln w="9525">
                <a:noFill/>
                <a:miter lim="800000"/>
              </a:ln>
            </p:spPr>
            <p:txBody>
              <a:bodyPr wrap="square">
                <a:spAutoFit/>
              </a:bodyPr>
              <a:lstStyle/>
              <a:p>
                <a:r>
                  <a:rPr lang="en-US">
                    <a:latin typeface="Calibri" panose="020F0502020204030204" charset="0"/>
                  </a:rPr>
                  <a:t>6</a:t>
                </a:r>
              </a:p>
            </p:txBody>
          </p:sp>
          <p:sp>
            <p:nvSpPr>
              <p:cNvPr id="11320" name="Text Box 33"/>
              <p:cNvSpPr txBox="1">
                <a:spLocks noChangeArrowheads="1"/>
              </p:cNvSpPr>
              <p:nvPr/>
            </p:nvSpPr>
            <p:spPr bwMode="auto">
              <a:xfrm>
                <a:off x="4235450" y="3698875"/>
                <a:ext cx="336550" cy="331598"/>
              </a:xfrm>
              <a:prstGeom prst="rect">
                <a:avLst/>
              </a:prstGeom>
              <a:noFill/>
              <a:ln w="9525">
                <a:noFill/>
                <a:miter lim="800000"/>
              </a:ln>
            </p:spPr>
            <p:txBody>
              <a:bodyPr wrap="square">
                <a:spAutoFit/>
              </a:bodyPr>
              <a:lstStyle/>
              <a:p>
                <a:r>
                  <a:rPr lang="en-US">
                    <a:latin typeface="Calibri" panose="020F0502020204030204" charset="0"/>
                  </a:rPr>
                  <a:t>7</a:t>
                </a:r>
              </a:p>
            </p:txBody>
          </p:sp>
          <p:sp>
            <p:nvSpPr>
              <p:cNvPr id="11321" name="Text Box 34"/>
              <p:cNvSpPr txBox="1">
                <a:spLocks noChangeArrowheads="1"/>
              </p:cNvSpPr>
              <p:nvPr/>
            </p:nvSpPr>
            <p:spPr bwMode="auto">
              <a:xfrm>
                <a:off x="288925" y="4343400"/>
                <a:ext cx="336550" cy="331598"/>
              </a:xfrm>
              <a:prstGeom prst="rect">
                <a:avLst/>
              </a:prstGeom>
              <a:noFill/>
              <a:ln w="9525">
                <a:noFill/>
                <a:miter lim="800000"/>
              </a:ln>
            </p:spPr>
            <p:txBody>
              <a:bodyPr wrap="square">
                <a:spAutoFit/>
              </a:bodyPr>
              <a:lstStyle/>
              <a:p>
                <a:r>
                  <a:rPr lang="en-US">
                    <a:latin typeface="Calibri" panose="020F0502020204030204" charset="0"/>
                  </a:rPr>
                  <a:t>8</a:t>
                </a:r>
              </a:p>
            </p:txBody>
          </p:sp>
          <p:sp>
            <p:nvSpPr>
              <p:cNvPr id="11322" name="Text Box 35"/>
              <p:cNvSpPr txBox="1">
                <a:spLocks noChangeArrowheads="1"/>
              </p:cNvSpPr>
              <p:nvPr/>
            </p:nvSpPr>
            <p:spPr bwMode="auto">
              <a:xfrm>
                <a:off x="1797050" y="4460875"/>
                <a:ext cx="336550" cy="331598"/>
              </a:xfrm>
              <a:prstGeom prst="rect">
                <a:avLst/>
              </a:prstGeom>
              <a:noFill/>
              <a:ln w="9525">
                <a:noFill/>
                <a:miter lim="800000"/>
              </a:ln>
            </p:spPr>
            <p:txBody>
              <a:bodyPr wrap="square">
                <a:spAutoFit/>
              </a:bodyPr>
              <a:lstStyle/>
              <a:p>
                <a:r>
                  <a:rPr lang="en-US">
                    <a:latin typeface="Calibri" panose="020F0502020204030204" charset="0"/>
                  </a:rPr>
                  <a:t>9</a:t>
                </a:r>
              </a:p>
            </p:txBody>
          </p:sp>
        </p:grpSp>
      </p:grpSp>
      <p:sp>
        <p:nvSpPr>
          <p:cNvPr id="85" name="Content Placeholder 2"/>
          <p:cNvSpPr txBox="1"/>
          <p:nvPr/>
        </p:nvSpPr>
        <p:spPr>
          <a:xfrm>
            <a:off x="331470" y="836930"/>
            <a:ext cx="3891280" cy="609600"/>
          </a:xfrm>
          <a:prstGeom prst="rect">
            <a:avLst/>
          </a:prstGeom>
        </p:spPr>
        <p:txBody>
          <a:bodyPr>
            <a:noAutofit/>
          </a:bodyPr>
          <a:lstStyle/>
          <a:p>
            <a:pPr marL="342900" indent="-342900" fontAlgn="auto">
              <a:spcBef>
                <a:spcPct val="20000"/>
              </a:spcBef>
              <a:spcAft>
                <a:spcPts val="0"/>
              </a:spcAft>
              <a:defRPr/>
            </a:pPr>
            <a:r>
              <a:rPr lang="en-US" sz="3200" b="1" dirty="0">
                <a:solidFill>
                  <a:srgbClr val="FF0000"/>
                </a:solidFill>
                <a:latin typeface="+mn-lt"/>
                <a:cs typeface="+mn-cs"/>
              </a:rPr>
              <a:t>Complete Binary Tree</a:t>
            </a:r>
          </a:p>
        </p:txBody>
      </p:sp>
      <p:grpSp>
        <p:nvGrpSpPr>
          <p:cNvPr id="11272" name="Group 31"/>
          <p:cNvGrpSpPr/>
          <p:nvPr/>
        </p:nvGrpSpPr>
        <p:grpSpPr bwMode="auto">
          <a:xfrm>
            <a:off x="6329045" y="1203325"/>
            <a:ext cx="4989195" cy="2973070"/>
            <a:chOff x="192" y="1632"/>
            <a:chExt cx="2640" cy="1632"/>
          </a:xfrm>
        </p:grpSpPr>
        <p:sp>
          <p:nvSpPr>
            <p:cNvPr id="11275" name="Oval 5"/>
            <p:cNvSpPr>
              <a:spLocks noChangeArrowheads="1"/>
            </p:cNvSpPr>
            <p:nvPr/>
          </p:nvSpPr>
          <p:spPr bwMode="auto">
            <a:xfrm>
              <a:off x="912" y="3024"/>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I</a:t>
              </a:r>
            </a:p>
          </p:txBody>
        </p:sp>
        <p:sp>
          <p:nvSpPr>
            <p:cNvPr id="11276" name="Oval 6"/>
            <p:cNvSpPr>
              <a:spLocks noChangeArrowheads="1"/>
            </p:cNvSpPr>
            <p:nvPr/>
          </p:nvSpPr>
          <p:spPr bwMode="auto">
            <a:xfrm>
              <a:off x="1248" y="2496"/>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E</a:t>
              </a:r>
            </a:p>
          </p:txBody>
        </p:sp>
        <p:sp>
          <p:nvSpPr>
            <p:cNvPr id="11277" name="Oval 7"/>
            <p:cNvSpPr>
              <a:spLocks noChangeArrowheads="1"/>
            </p:cNvSpPr>
            <p:nvPr/>
          </p:nvSpPr>
          <p:spPr bwMode="auto">
            <a:xfrm>
              <a:off x="576" y="2496"/>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D</a:t>
              </a:r>
            </a:p>
          </p:txBody>
        </p:sp>
        <p:sp>
          <p:nvSpPr>
            <p:cNvPr id="11278" name="Oval 8"/>
            <p:cNvSpPr>
              <a:spLocks noChangeArrowheads="1"/>
            </p:cNvSpPr>
            <p:nvPr/>
          </p:nvSpPr>
          <p:spPr bwMode="auto">
            <a:xfrm>
              <a:off x="912" y="2016"/>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B</a:t>
              </a:r>
            </a:p>
          </p:txBody>
        </p:sp>
        <p:sp>
          <p:nvSpPr>
            <p:cNvPr id="11279" name="Oval 9"/>
            <p:cNvSpPr>
              <a:spLocks noChangeArrowheads="1"/>
            </p:cNvSpPr>
            <p:nvPr/>
          </p:nvSpPr>
          <p:spPr bwMode="auto">
            <a:xfrm>
              <a:off x="1680" y="1632"/>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A</a:t>
              </a:r>
            </a:p>
          </p:txBody>
        </p:sp>
        <p:sp>
          <p:nvSpPr>
            <p:cNvPr id="11280" name="Oval 10"/>
            <p:cNvSpPr>
              <a:spLocks noChangeArrowheads="1"/>
            </p:cNvSpPr>
            <p:nvPr/>
          </p:nvSpPr>
          <p:spPr bwMode="auto">
            <a:xfrm>
              <a:off x="2592" y="2592"/>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G</a:t>
              </a:r>
            </a:p>
          </p:txBody>
        </p:sp>
        <p:sp>
          <p:nvSpPr>
            <p:cNvPr id="11281" name="Oval 11"/>
            <p:cNvSpPr>
              <a:spLocks noChangeArrowheads="1"/>
            </p:cNvSpPr>
            <p:nvPr/>
          </p:nvSpPr>
          <p:spPr bwMode="auto">
            <a:xfrm>
              <a:off x="192" y="3024"/>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H</a:t>
              </a:r>
            </a:p>
          </p:txBody>
        </p:sp>
        <p:sp>
          <p:nvSpPr>
            <p:cNvPr id="11282" name="Line 13"/>
            <p:cNvSpPr>
              <a:spLocks noChangeShapeType="1"/>
            </p:cNvSpPr>
            <p:nvPr/>
          </p:nvSpPr>
          <p:spPr bwMode="auto">
            <a:xfrm flipH="1">
              <a:off x="768" y="2256"/>
              <a:ext cx="192" cy="288"/>
            </a:xfrm>
            <a:prstGeom prst="line">
              <a:avLst/>
            </a:prstGeom>
            <a:noFill/>
            <a:ln w="9525">
              <a:solidFill>
                <a:schemeClr val="tx1"/>
              </a:solidFill>
              <a:round/>
            </a:ln>
          </p:spPr>
          <p:txBody>
            <a:bodyPr wrap="none" anchor="ctr"/>
            <a:lstStyle/>
            <a:p>
              <a:endParaRPr lang="en-US"/>
            </a:p>
          </p:txBody>
        </p:sp>
        <p:sp>
          <p:nvSpPr>
            <p:cNvPr id="11283" name="Line 14"/>
            <p:cNvSpPr>
              <a:spLocks noChangeShapeType="1"/>
            </p:cNvSpPr>
            <p:nvPr/>
          </p:nvSpPr>
          <p:spPr bwMode="auto">
            <a:xfrm flipH="1">
              <a:off x="384" y="2736"/>
              <a:ext cx="240" cy="336"/>
            </a:xfrm>
            <a:prstGeom prst="line">
              <a:avLst/>
            </a:prstGeom>
            <a:noFill/>
            <a:ln w="9525">
              <a:solidFill>
                <a:schemeClr val="tx1"/>
              </a:solidFill>
              <a:round/>
            </a:ln>
          </p:spPr>
          <p:txBody>
            <a:bodyPr wrap="none" anchor="ctr"/>
            <a:lstStyle/>
            <a:p>
              <a:endParaRPr lang="en-US"/>
            </a:p>
          </p:txBody>
        </p:sp>
        <p:sp>
          <p:nvSpPr>
            <p:cNvPr id="11284" name="Line 16"/>
            <p:cNvSpPr>
              <a:spLocks noChangeShapeType="1"/>
            </p:cNvSpPr>
            <p:nvPr/>
          </p:nvSpPr>
          <p:spPr bwMode="auto">
            <a:xfrm>
              <a:off x="1104" y="2208"/>
              <a:ext cx="192" cy="288"/>
            </a:xfrm>
            <a:prstGeom prst="line">
              <a:avLst/>
            </a:prstGeom>
            <a:noFill/>
            <a:ln w="9525">
              <a:solidFill>
                <a:schemeClr val="tx1"/>
              </a:solidFill>
              <a:round/>
            </a:ln>
          </p:spPr>
          <p:txBody>
            <a:bodyPr wrap="none" anchor="ctr"/>
            <a:lstStyle/>
            <a:p>
              <a:endParaRPr lang="en-US"/>
            </a:p>
          </p:txBody>
        </p:sp>
        <p:sp>
          <p:nvSpPr>
            <p:cNvPr id="11285" name="Line 17"/>
            <p:cNvSpPr>
              <a:spLocks noChangeShapeType="1"/>
            </p:cNvSpPr>
            <p:nvPr/>
          </p:nvSpPr>
          <p:spPr bwMode="auto">
            <a:xfrm>
              <a:off x="768" y="2688"/>
              <a:ext cx="192" cy="336"/>
            </a:xfrm>
            <a:prstGeom prst="line">
              <a:avLst/>
            </a:prstGeom>
            <a:noFill/>
            <a:ln w="9525">
              <a:solidFill>
                <a:schemeClr val="tx1"/>
              </a:solidFill>
              <a:round/>
            </a:ln>
          </p:spPr>
          <p:txBody>
            <a:bodyPr wrap="none" anchor="ctr"/>
            <a:lstStyle/>
            <a:p>
              <a:endParaRPr lang="en-US"/>
            </a:p>
          </p:txBody>
        </p:sp>
        <p:sp>
          <p:nvSpPr>
            <p:cNvPr id="11286" name="Oval 19"/>
            <p:cNvSpPr>
              <a:spLocks noChangeArrowheads="1"/>
            </p:cNvSpPr>
            <p:nvPr/>
          </p:nvSpPr>
          <p:spPr bwMode="auto">
            <a:xfrm>
              <a:off x="2256" y="2208"/>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C</a:t>
              </a:r>
            </a:p>
          </p:txBody>
        </p:sp>
        <p:sp>
          <p:nvSpPr>
            <p:cNvPr id="11287" name="Oval 20"/>
            <p:cNvSpPr>
              <a:spLocks noChangeArrowheads="1"/>
            </p:cNvSpPr>
            <p:nvPr/>
          </p:nvSpPr>
          <p:spPr bwMode="auto">
            <a:xfrm>
              <a:off x="1872" y="2592"/>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F</a:t>
              </a:r>
            </a:p>
          </p:txBody>
        </p:sp>
        <p:sp>
          <p:nvSpPr>
            <p:cNvPr id="11288" name="Oval 21"/>
            <p:cNvSpPr>
              <a:spLocks noChangeArrowheads="1"/>
            </p:cNvSpPr>
            <p:nvPr/>
          </p:nvSpPr>
          <p:spPr bwMode="auto">
            <a:xfrm>
              <a:off x="2160" y="3024"/>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K</a:t>
              </a:r>
            </a:p>
          </p:txBody>
        </p:sp>
        <p:sp>
          <p:nvSpPr>
            <p:cNvPr id="11289" name="Oval 22"/>
            <p:cNvSpPr>
              <a:spLocks noChangeArrowheads="1"/>
            </p:cNvSpPr>
            <p:nvPr/>
          </p:nvSpPr>
          <p:spPr bwMode="auto">
            <a:xfrm>
              <a:off x="1536" y="3024"/>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J</a:t>
              </a:r>
            </a:p>
          </p:txBody>
        </p:sp>
        <p:sp>
          <p:nvSpPr>
            <p:cNvPr id="11290" name="Line 23"/>
            <p:cNvSpPr>
              <a:spLocks noChangeShapeType="1"/>
            </p:cNvSpPr>
            <p:nvPr/>
          </p:nvSpPr>
          <p:spPr bwMode="auto">
            <a:xfrm flipV="1">
              <a:off x="1104" y="1824"/>
              <a:ext cx="576" cy="192"/>
            </a:xfrm>
            <a:prstGeom prst="line">
              <a:avLst/>
            </a:prstGeom>
            <a:noFill/>
            <a:ln w="9525">
              <a:solidFill>
                <a:schemeClr val="tx1"/>
              </a:solidFill>
              <a:round/>
            </a:ln>
          </p:spPr>
          <p:txBody>
            <a:bodyPr wrap="none" anchor="ctr"/>
            <a:lstStyle/>
            <a:p>
              <a:endParaRPr lang="en-US"/>
            </a:p>
          </p:txBody>
        </p:sp>
        <p:sp>
          <p:nvSpPr>
            <p:cNvPr id="11291" name="Line 24"/>
            <p:cNvSpPr>
              <a:spLocks noChangeShapeType="1"/>
            </p:cNvSpPr>
            <p:nvPr/>
          </p:nvSpPr>
          <p:spPr bwMode="auto">
            <a:xfrm>
              <a:off x="1920" y="1824"/>
              <a:ext cx="432" cy="384"/>
            </a:xfrm>
            <a:prstGeom prst="line">
              <a:avLst/>
            </a:prstGeom>
            <a:noFill/>
            <a:ln w="9525">
              <a:solidFill>
                <a:schemeClr val="tx1"/>
              </a:solidFill>
              <a:round/>
            </a:ln>
          </p:spPr>
          <p:txBody>
            <a:bodyPr wrap="none" anchor="ctr"/>
            <a:lstStyle/>
            <a:p>
              <a:endParaRPr lang="en-US"/>
            </a:p>
          </p:txBody>
        </p:sp>
        <p:sp>
          <p:nvSpPr>
            <p:cNvPr id="11292" name="Line 27"/>
            <p:cNvSpPr>
              <a:spLocks noChangeShapeType="1"/>
            </p:cNvSpPr>
            <p:nvPr/>
          </p:nvSpPr>
          <p:spPr bwMode="auto">
            <a:xfrm>
              <a:off x="2496" y="2400"/>
              <a:ext cx="192" cy="192"/>
            </a:xfrm>
            <a:prstGeom prst="line">
              <a:avLst/>
            </a:prstGeom>
            <a:noFill/>
            <a:ln w="9525">
              <a:solidFill>
                <a:schemeClr val="tx1"/>
              </a:solidFill>
              <a:round/>
            </a:ln>
          </p:spPr>
          <p:txBody>
            <a:bodyPr wrap="none" anchor="ctr"/>
            <a:lstStyle/>
            <a:p>
              <a:endParaRPr lang="en-US"/>
            </a:p>
          </p:txBody>
        </p:sp>
        <p:sp>
          <p:nvSpPr>
            <p:cNvPr id="11293" name="Line 28"/>
            <p:cNvSpPr>
              <a:spLocks noChangeShapeType="1"/>
            </p:cNvSpPr>
            <p:nvPr/>
          </p:nvSpPr>
          <p:spPr bwMode="auto">
            <a:xfrm flipV="1">
              <a:off x="2112" y="2400"/>
              <a:ext cx="192" cy="240"/>
            </a:xfrm>
            <a:prstGeom prst="line">
              <a:avLst/>
            </a:prstGeom>
            <a:noFill/>
            <a:ln w="9525">
              <a:solidFill>
                <a:schemeClr val="tx1"/>
              </a:solidFill>
              <a:round/>
            </a:ln>
          </p:spPr>
          <p:txBody>
            <a:bodyPr wrap="none" anchor="ctr"/>
            <a:lstStyle/>
            <a:p>
              <a:endParaRPr lang="en-US"/>
            </a:p>
          </p:txBody>
        </p:sp>
        <p:sp>
          <p:nvSpPr>
            <p:cNvPr id="11294" name="Line 29"/>
            <p:cNvSpPr>
              <a:spLocks noChangeShapeType="1"/>
            </p:cNvSpPr>
            <p:nvPr/>
          </p:nvSpPr>
          <p:spPr bwMode="auto">
            <a:xfrm flipV="1">
              <a:off x="1728" y="2784"/>
              <a:ext cx="192" cy="240"/>
            </a:xfrm>
            <a:prstGeom prst="line">
              <a:avLst/>
            </a:prstGeom>
            <a:noFill/>
            <a:ln w="9525">
              <a:solidFill>
                <a:schemeClr val="tx1"/>
              </a:solidFill>
              <a:round/>
            </a:ln>
          </p:spPr>
          <p:txBody>
            <a:bodyPr wrap="none" anchor="ctr"/>
            <a:lstStyle/>
            <a:p>
              <a:endParaRPr lang="en-US"/>
            </a:p>
          </p:txBody>
        </p:sp>
        <p:sp>
          <p:nvSpPr>
            <p:cNvPr id="11295" name="Line 30"/>
            <p:cNvSpPr>
              <a:spLocks noChangeShapeType="1"/>
            </p:cNvSpPr>
            <p:nvPr/>
          </p:nvSpPr>
          <p:spPr bwMode="auto">
            <a:xfrm flipH="1" flipV="1">
              <a:off x="2064" y="2784"/>
              <a:ext cx="144" cy="240"/>
            </a:xfrm>
            <a:prstGeom prst="line">
              <a:avLst/>
            </a:prstGeom>
            <a:noFill/>
            <a:ln w="9525">
              <a:solidFill>
                <a:schemeClr val="tx1"/>
              </a:solidFill>
              <a:round/>
            </a:ln>
          </p:spPr>
          <p:txBody>
            <a:bodyPr wrap="none" anchor="ctr"/>
            <a:lstStyle/>
            <a:p>
              <a:endParaRPr lang="en-US"/>
            </a:p>
          </p:txBody>
        </p:sp>
      </p:grpSp>
      <p:sp>
        <p:nvSpPr>
          <p:cNvPr id="5" name="Content Placeholder 2"/>
          <p:cNvSpPr txBox="1"/>
          <p:nvPr/>
        </p:nvSpPr>
        <p:spPr>
          <a:xfrm>
            <a:off x="6579870" y="645160"/>
            <a:ext cx="5182870" cy="671830"/>
          </a:xfrm>
          <a:prstGeom prst="rect">
            <a:avLst/>
          </a:prstGeom>
        </p:spPr>
        <p:txBody>
          <a:bodyPr>
            <a:normAutofit/>
          </a:bodyPr>
          <a:lstStyle/>
          <a:p>
            <a:pPr marL="342900" indent="-342900" fontAlgn="auto">
              <a:spcBef>
                <a:spcPct val="20000"/>
              </a:spcBef>
              <a:spcAft>
                <a:spcPts val="0"/>
              </a:spcAft>
              <a:defRPr/>
            </a:pPr>
            <a:r>
              <a:rPr lang="en-IN" altLang="en-US" sz="3200" b="1" dirty="0">
                <a:solidFill>
                  <a:srgbClr val="FF0000"/>
                </a:solidFill>
                <a:latin typeface="+mn-lt"/>
                <a:cs typeface="+mn-cs"/>
              </a:rPr>
              <a:t>Not a</a:t>
            </a:r>
            <a:r>
              <a:rPr lang="en-US" sz="3200" b="1" dirty="0">
                <a:solidFill>
                  <a:srgbClr val="FF0000"/>
                </a:solidFill>
                <a:latin typeface="+mn-lt"/>
                <a:cs typeface="+mn-cs"/>
              </a:rPr>
              <a:t>Complete Binary Tree</a:t>
            </a:r>
          </a:p>
        </p:txBody>
      </p:sp>
      <p:pic>
        <p:nvPicPr>
          <p:cNvPr id="3" name="Picture 2" descr="Binary_hea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2545" y="4080510"/>
            <a:ext cx="5417820" cy="2169795"/>
          </a:xfrm>
          <a:prstGeom prst="rect">
            <a:avLst/>
          </a:prstGeom>
        </p:spPr>
      </p:pic>
      <p:sp>
        <p:nvSpPr>
          <p:cNvPr id="4" name="Content Placeholder 2"/>
          <p:cNvSpPr txBox="1"/>
          <p:nvPr/>
        </p:nvSpPr>
        <p:spPr>
          <a:xfrm>
            <a:off x="4695190" y="6091555"/>
            <a:ext cx="7339965" cy="797560"/>
          </a:xfrm>
          <a:prstGeom prst="rect">
            <a:avLst/>
          </a:prstGeom>
        </p:spPr>
        <p:txBody>
          <a:bodyPr>
            <a:noAutofit/>
          </a:bodyPr>
          <a:lstStyle/>
          <a:p>
            <a:pPr marL="342900" indent="-342900" fontAlgn="auto">
              <a:spcBef>
                <a:spcPct val="20000"/>
              </a:spcBef>
              <a:spcAft>
                <a:spcPts val="0"/>
              </a:spcAft>
              <a:defRPr/>
            </a:pPr>
            <a:r>
              <a:rPr lang="en-US" sz="3200" b="1" dirty="0">
                <a:solidFill>
                  <a:srgbClr val="FF0000"/>
                </a:solidFill>
                <a:latin typeface="+mn-lt"/>
                <a:cs typeface="+mn-cs"/>
              </a:rPr>
              <a:t>Complete Binary Tree</a:t>
            </a:r>
            <a:r>
              <a:rPr lang="en-IN" altLang="en-US" sz="3200" b="1" dirty="0">
                <a:solidFill>
                  <a:srgbClr val="FF0000"/>
                </a:solidFill>
                <a:latin typeface="+mn-lt"/>
                <a:cs typeface="+mn-cs"/>
              </a:rPr>
              <a:t> with Heap property</a:t>
            </a:r>
          </a:p>
        </p:txBody>
      </p:sp>
      <p:sp>
        <p:nvSpPr>
          <p:cNvPr id="2" name="Content Placeholder 2"/>
          <p:cNvSpPr txBox="1"/>
          <p:nvPr/>
        </p:nvSpPr>
        <p:spPr>
          <a:xfrm>
            <a:off x="458470" y="46355"/>
            <a:ext cx="8320405" cy="609600"/>
          </a:xfrm>
          <a:prstGeom prst="rect">
            <a:avLst/>
          </a:prstGeom>
        </p:spPr>
        <p:txBody>
          <a:bodyPr>
            <a:noAutofit/>
          </a:bodyPr>
          <a:lstStyle/>
          <a:p>
            <a:pPr marL="342900" indent="-342900" fontAlgn="auto">
              <a:spcBef>
                <a:spcPct val="20000"/>
              </a:spcBef>
              <a:spcAft>
                <a:spcPts val="0"/>
              </a:spcAft>
              <a:defRPr/>
            </a:pPr>
            <a:r>
              <a:rPr lang="en-GB" altLang="en-US" sz="3200" b="1" dirty="0">
                <a:solidFill>
                  <a:srgbClr val="FF0000"/>
                </a:solidFill>
                <a:latin typeface="+mn-lt"/>
                <a:cs typeface="+mn-cs"/>
              </a:rPr>
              <a:t>2. Examples of Heap  and Complete </a:t>
            </a:r>
            <a:r>
              <a:rPr lang="en-US" sz="3200" b="1" dirty="0">
                <a:solidFill>
                  <a:srgbClr val="FF0000"/>
                </a:solidFill>
                <a:latin typeface="+mn-lt"/>
                <a:cs typeface="+mn-cs"/>
              </a:rPr>
              <a:t>Binary Tree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6"/>
          <p:cNvSpPr>
            <a:spLocks noGrp="1"/>
          </p:cNvSpPr>
          <p:nvPr>
            <p:ph type="sldNum" sz="quarter" idx="12"/>
          </p:nvPr>
        </p:nvSpPr>
        <p:spPr>
          <a:ln>
            <a:miter lim="800000"/>
          </a:ln>
        </p:spPr>
        <p:txBody>
          <a:bodyPr/>
          <a:lstStyle/>
          <a:p>
            <a:pPr>
              <a:defRPr/>
            </a:pPr>
            <a:fld id="{BB064F06-090A-474B-A865-B77323EC4446}" type="slidenum">
              <a:rPr lang="en-US" altLang="en-US" smtClean="0"/>
              <a:t>65</a:t>
            </a:fld>
            <a:endParaRPr lang="en-US" altLang="en-US" dirty="0"/>
          </a:p>
        </p:txBody>
      </p:sp>
      <p:sp>
        <p:nvSpPr>
          <p:cNvPr id="15363" name="Rectangle 2"/>
          <p:cNvSpPr>
            <a:spLocks noGrp="1" noChangeArrowheads="1"/>
          </p:cNvSpPr>
          <p:nvPr>
            <p:ph type="title"/>
          </p:nvPr>
        </p:nvSpPr>
        <p:spPr/>
        <p:txBody>
          <a:bodyPr>
            <a:normAutofit fontScale="90000"/>
          </a:bodyPr>
          <a:lstStyle/>
          <a:p>
            <a:pPr marL="609600" indent="-609600">
              <a:lnSpc>
                <a:spcPct val="90000"/>
              </a:lnSpc>
              <a:spcBef>
                <a:spcPct val="20000"/>
              </a:spcBef>
            </a:pPr>
            <a:r>
              <a:rPr lang="en-US" altLang="en-US" sz="4000">
                <a:solidFill>
                  <a:srgbClr val="00B050"/>
                </a:solidFill>
              </a:rPr>
              <a:t>Illustration of the heap’s definition</a:t>
            </a:r>
          </a:p>
        </p:txBody>
      </p:sp>
      <p:sp useBgFill="1">
        <p:nvSpPr>
          <p:cNvPr id="15364" name="Rectangle 3"/>
          <p:cNvSpPr>
            <a:spLocks noGrp="1" noChangeArrowheads="1"/>
          </p:cNvSpPr>
          <p:nvPr>
            <p:ph type="body" sz="half" idx="1"/>
          </p:nvPr>
        </p:nvSpPr>
        <p:spPr>
          <a:xfrm>
            <a:off x="1828800" y="1266825"/>
            <a:ext cx="8686800" cy="4905375"/>
          </a:xfrm>
          <a:ln>
            <a:solidFill>
              <a:srgbClr val="FF0000"/>
            </a:solidFill>
          </a:ln>
        </p:spPr>
        <p:txBody>
          <a:bodyPr/>
          <a:lstStyle/>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i="1"/>
          </a:p>
          <a:p>
            <a:pPr>
              <a:buFont typeface="Monotype Sorts"/>
              <a:buNone/>
            </a:pPr>
            <a:endParaRPr lang="en-US" altLang="en-US" sz="2000"/>
          </a:p>
        </p:txBody>
      </p:sp>
      <p:pic>
        <p:nvPicPr>
          <p:cNvPr id="15365" name="Picture 10" descr="Fig 6"/>
          <p:cNvPicPr>
            <a:picLocks noGrp="1" noChangeAspect="1" noChangeArrowheads="1"/>
          </p:cNvPicPr>
          <p:nvPr>
            <p:ph sz="half" idx="2"/>
          </p:nvPr>
        </p:nvPicPr>
        <p:blipFill>
          <a:blip r:embed="rId3"/>
          <a:srcRect/>
          <a:stretch>
            <a:fillRect/>
          </a:stretch>
        </p:blipFill>
        <p:spPr>
          <a:xfrm>
            <a:off x="1981200" y="1676400"/>
            <a:ext cx="8458200" cy="1663700"/>
          </a:xfrm>
        </p:spPr>
      </p:pic>
      <p:sp>
        <p:nvSpPr>
          <p:cNvPr id="366604" name="Text Box 12"/>
          <p:cNvSpPr txBox="1">
            <a:spLocks noChangeArrowheads="1"/>
          </p:cNvSpPr>
          <p:nvPr/>
        </p:nvSpPr>
        <p:spPr bwMode="auto">
          <a:xfrm>
            <a:off x="2743200" y="3657600"/>
            <a:ext cx="1371600" cy="36830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a heap</a:t>
            </a:r>
          </a:p>
        </p:txBody>
      </p:sp>
      <p:sp>
        <p:nvSpPr>
          <p:cNvPr id="366605" name="Text Box 13"/>
          <p:cNvSpPr txBox="1">
            <a:spLocks noChangeArrowheads="1"/>
          </p:cNvSpPr>
          <p:nvPr/>
        </p:nvSpPr>
        <p:spPr bwMode="auto">
          <a:xfrm>
            <a:off x="5715000" y="3657600"/>
            <a:ext cx="1676400" cy="36830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not a heap</a:t>
            </a:r>
          </a:p>
        </p:txBody>
      </p:sp>
      <p:sp>
        <p:nvSpPr>
          <p:cNvPr id="366606" name="Text Box 14"/>
          <p:cNvSpPr txBox="1">
            <a:spLocks noChangeArrowheads="1"/>
          </p:cNvSpPr>
          <p:nvPr/>
        </p:nvSpPr>
        <p:spPr bwMode="auto">
          <a:xfrm>
            <a:off x="8686800" y="3657600"/>
            <a:ext cx="1676400" cy="36830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not a heap</a:t>
            </a:r>
          </a:p>
        </p:txBody>
      </p:sp>
      <p:sp>
        <p:nvSpPr>
          <p:cNvPr id="15369" name="Text Box 15"/>
          <p:cNvSpPr txBox="1">
            <a:spLocks noChangeArrowheads="1"/>
          </p:cNvSpPr>
          <p:nvPr/>
        </p:nvSpPr>
        <p:spPr bwMode="auto">
          <a:xfrm>
            <a:off x="2362200" y="5181600"/>
            <a:ext cx="7848600" cy="368300"/>
          </a:xfrm>
          <a:prstGeom prst="rect">
            <a:avLst/>
          </a:prstGeom>
          <a:noFill/>
          <a:ln w="12700">
            <a:noFill/>
            <a:miter lim="800000"/>
            <a:headEnd type="none" w="sm" len="sm"/>
            <a:tailEnd type="none" w="sm" len="sm"/>
          </a:ln>
        </p:spPr>
        <p:txBody>
          <a:bodyPr>
            <a:spAutoFit/>
          </a:bodyPr>
          <a:lstStyle/>
          <a:p>
            <a:pPr>
              <a:spcBef>
                <a:spcPct val="50000"/>
              </a:spcBef>
            </a:pPr>
            <a:endParaRPr lang="en-US" altLang="en-US">
              <a:latin typeface="Calibri" panose="020F0502020204030204" charset="0"/>
            </a:endParaRPr>
          </a:p>
        </p:txBody>
      </p:sp>
      <p:sp>
        <p:nvSpPr>
          <p:cNvPr id="366608" name="Text Box 16"/>
          <p:cNvSpPr txBox="1">
            <a:spLocks noChangeArrowheads="1"/>
          </p:cNvSpPr>
          <p:nvPr/>
        </p:nvSpPr>
        <p:spPr bwMode="auto">
          <a:xfrm>
            <a:off x="1981200" y="4876800"/>
            <a:ext cx="8686800" cy="64516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Note: Heap’s elements are ordered top down (along any path  </a:t>
            </a:r>
            <a:br>
              <a:rPr lang="en-US" altLang="en-US" b="1" dirty="0">
                <a:solidFill>
                  <a:schemeClr val="hlink"/>
                </a:solidFill>
                <a:effectLst>
                  <a:outerShdw blurRad="38100" dist="38100" dir="2700000" algn="tl">
                    <a:srgbClr val="000000"/>
                  </a:outerShdw>
                </a:effectLst>
                <a:latin typeface="+mn-lt"/>
                <a:cs typeface="+mn-cs"/>
              </a:rPr>
            </a:br>
            <a:r>
              <a:rPr lang="en-US" altLang="en-US" b="1" dirty="0">
                <a:solidFill>
                  <a:schemeClr val="hlink"/>
                </a:solidFill>
                <a:effectLst>
                  <a:outerShdw blurRad="38100" dist="38100" dir="2700000" algn="tl">
                    <a:srgbClr val="000000"/>
                  </a:outerShdw>
                </a:effectLst>
                <a:latin typeface="+mn-lt"/>
                <a:cs typeface="+mn-cs"/>
              </a:rPr>
              <a:t>              down from its root), but they are not ordered left to right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54635" y="824865"/>
            <a:ext cx="11699875" cy="1631950"/>
          </a:xfrm>
          <a:prstGeom prst="rect">
            <a:avLst/>
          </a:prstGeom>
          <a:noFill/>
        </p:spPr>
        <p:txBody>
          <a:bodyPr wrap="square" rtlCol="0" anchor="t">
            <a:noAutofit/>
          </a:bodyPr>
          <a:lstStyle/>
          <a:p>
            <a:r>
              <a:rPr lang="en-IN" sz="2800" b="1" i="1">
                <a:solidFill>
                  <a:srgbClr val="00B0F0"/>
                </a:solidFill>
                <a:effectLst>
                  <a:outerShdw blurRad="38100" dist="38100" dir="2700000">
                    <a:srgbClr val="C0C0C0"/>
                  </a:outerShdw>
                </a:effectLst>
                <a:latin typeface="Arial" panose="020B0604020202020204" pitchFamily="34" charset="0"/>
              </a:rPr>
              <a:t>1. Max Heap</a:t>
            </a:r>
            <a:r>
              <a:rPr lang="en-IN" altLang="en-US" sz="3600"/>
              <a:t> : </a:t>
            </a:r>
            <a:r>
              <a:rPr lang="en-US" sz="3600"/>
              <a:t>In a </a:t>
            </a:r>
            <a:r>
              <a:rPr lang="en-IN" sz="2800" b="1" i="1">
                <a:solidFill>
                  <a:srgbClr val="00B0F0"/>
                </a:solidFill>
                <a:effectLst>
                  <a:outerShdw blurRad="38100" dist="38100" dir="2700000">
                    <a:srgbClr val="C0C0C0"/>
                  </a:outerShdw>
                </a:effectLst>
                <a:latin typeface="Arial" panose="020B0604020202020204" pitchFamily="34" charset="0"/>
              </a:rPr>
              <a:t>max heap</a:t>
            </a:r>
            <a:r>
              <a:rPr lang="en-US" sz="3600"/>
              <a:t>, the </a:t>
            </a:r>
            <a:r>
              <a:rPr lang="en-US" sz="3600" b="1">
                <a:solidFill>
                  <a:srgbClr val="FF0000"/>
                </a:solidFill>
              </a:rPr>
              <a:t>key present at the root</a:t>
            </a:r>
            <a:r>
              <a:rPr lang="en-US" sz="3600"/>
              <a:t> is </a:t>
            </a:r>
            <a:r>
              <a:rPr lang="en-US" sz="3600" b="1">
                <a:solidFill>
                  <a:srgbClr val="FF0000"/>
                </a:solidFill>
              </a:rPr>
              <a:t>the largest</a:t>
            </a:r>
            <a:r>
              <a:rPr lang="en-US" sz="3600"/>
              <a:t> in the heap and </a:t>
            </a:r>
            <a:r>
              <a:rPr lang="en-US" sz="3600" b="1">
                <a:solidFill>
                  <a:schemeClr val="accent1"/>
                </a:solidFill>
              </a:rPr>
              <a:t>all the values below this are less than this value.</a:t>
            </a:r>
          </a:p>
        </p:txBody>
      </p:sp>
      <p:pic>
        <p:nvPicPr>
          <p:cNvPr id="3" name="Picture 2" descr="Max-Hea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635" y="2426970"/>
            <a:ext cx="11699240" cy="4544060"/>
          </a:xfrm>
          <a:prstGeom prst="rect">
            <a:avLst/>
          </a:prstGeom>
        </p:spPr>
      </p:pic>
      <p:sp>
        <p:nvSpPr>
          <p:cNvPr id="4" name="Text Box 3"/>
          <p:cNvSpPr txBox="1"/>
          <p:nvPr/>
        </p:nvSpPr>
        <p:spPr>
          <a:xfrm>
            <a:off x="326390" y="326390"/>
            <a:ext cx="9833610" cy="498475"/>
          </a:xfrm>
          <a:prstGeom prst="rect">
            <a:avLst/>
          </a:prstGeom>
          <a:noFill/>
        </p:spPr>
        <p:txBody>
          <a:bodyPr wrap="square" rtlCol="0">
            <a:noAutofit/>
          </a:bodyPr>
          <a:lstStyle/>
          <a:p>
            <a:r>
              <a:rPr lang="en-GB" altLang="en-IN" sz="2800" i="1">
                <a:solidFill>
                  <a:srgbClr val="FF0000"/>
                </a:solidFill>
                <a:effectLst>
                  <a:outerShdw blurRad="38100" dist="38100" dir="2700000">
                    <a:srgbClr val="C0C0C0"/>
                  </a:outerShdw>
                </a:effectLst>
                <a:latin typeface="Arial" panose="020B0604020202020204" pitchFamily="34" charset="0"/>
                <a:sym typeface="+mn-ea"/>
              </a:rPr>
              <a:t>3. </a:t>
            </a:r>
            <a:r>
              <a:rPr lang="en-IN" altLang="en-US" sz="2800" i="1">
                <a:solidFill>
                  <a:srgbClr val="FF0000"/>
                </a:solidFill>
                <a:effectLst>
                  <a:outerShdw blurRad="38100" dist="38100" dir="2700000">
                    <a:srgbClr val="C0C0C0"/>
                  </a:outerShdw>
                </a:effectLst>
                <a:latin typeface="Arial" panose="020B0604020202020204" pitchFamily="34" charset="0"/>
                <a:sym typeface="+mn-ea"/>
              </a:rPr>
              <a:t>Types of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 </a:t>
            </a:r>
            <a:r>
              <a:rPr lang="en-IN" sz="2800" b="1" i="1">
                <a:solidFill>
                  <a:srgbClr val="00B0F0"/>
                </a:solidFill>
                <a:effectLst>
                  <a:outerShdw blurRad="38100" dist="38100" dir="2700000">
                    <a:srgbClr val="C0C0C0"/>
                  </a:outerShdw>
                </a:effectLst>
                <a:latin typeface="Arial" panose="020B0604020202020204" pitchFamily="34" charset="0"/>
                <a:sym typeface="+mn-ea"/>
              </a:rPr>
              <a:t>Heap</a:t>
            </a:r>
            <a:r>
              <a:rPr lang="en-GB" altLang="en-IN" sz="2800" b="1" i="1">
                <a:solidFill>
                  <a:srgbClr val="00B0F0"/>
                </a:solidFill>
                <a:effectLst>
                  <a:outerShdw blurRad="38100" dist="38100" dir="2700000">
                    <a:srgbClr val="C0C0C0"/>
                  </a:outerShdw>
                </a:effectLst>
                <a:latin typeface="Arial" panose="020B0604020202020204" pitchFamily="34" charset="0"/>
                <a:sym typeface="+mn-ea"/>
              </a:rPr>
              <a:t>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r>
              <a:rPr lang="en-IN" altLang="en-US" sz="2800" i="1">
                <a:solidFill>
                  <a:srgbClr val="FF0000"/>
                </a:solidFill>
                <a:effectLst>
                  <a:outerShdw blurRad="38100" dist="38100" dir="2700000">
                    <a:srgbClr val="C0C0C0"/>
                  </a:outerShdw>
                </a:effectLst>
                <a:latin typeface="Arial" panose="020B0604020202020204" pitchFamily="34" charset="0"/>
                <a:sym typeface="+mn-ea"/>
              </a:rPr>
              <a:t>.</a:t>
            </a:r>
            <a:endParaRPr lang="en-IN" altLang="en-US" sz="2800" i="1" noProof="1">
              <a:solidFill>
                <a:srgbClr val="FF0000"/>
              </a:solidFill>
              <a:effectLst>
                <a:outerShdw blurRad="38100" dist="38100" dir="2700000">
                  <a:srgbClr val="C0C0C0"/>
                </a:outerShdw>
              </a:effectLst>
              <a:latin typeface="Arial" panose="020B0604020202020204" pitchFamily="34" charset="0"/>
            </a:endParaRPr>
          </a:p>
          <a:p>
            <a:endParaRPr lang="en-GB" altLang="en-US" sz="2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8785" y="239395"/>
            <a:ext cx="11390630" cy="1655445"/>
          </a:xfrm>
          <a:prstGeom prst="rect">
            <a:avLst/>
          </a:prstGeom>
          <a:noFill/>
        </p:spPr>
        <p:txBody>
          <a:bodyPr wrap="square" rtlCol="0" anchor="t">
            <a:noAutofit/>
          </a:bodyPr>
          <a:lstStyle/>
          <a:p>
            <a:r>
              <a:rPr lang="en-GB" altLang="en-IN" sz="2800" b="1" i="1">
                <a:solidFill>
                  <a:srgbClr val="00B0F0"/>
                </a:solidFill>
                <a:effectLst>
                  <a:outerShdw blurRad="38100" dist="38100" dir="2700000">
                    <a:srgbClr val="C0C0C0"/>
                  </a:outerShdw>
                </a:effectLst>
                <a:latin typeface="Arial" panose="020B0604020202020204" pitchFamily="34" charset="0"/>
              </a:rPr>
              <a:t>2. </a:t>
            </a:r>
            <a:r>
              <a:rPr lang="en-IN" sz="2800" b="1" i="1">
                <a:solidFill>
                  <a:srgbClr val="00B0F0"/>
                </a:solidFill>
                <a:effectLst>
                  <a:outerShdw blurRad="38100" dist="38100" dir="2700000">
                    <a:srgbClr val="C0C0C0"/>
                  </a:outerShdw>
                </a:effectLst>
                <a:latin typeface="Arial" panose="020B0604020202020204" pitchFamily="34" charset="0"/>
              </a:rPr>
              <a:t>Min Heap : </a:t>
            </a:r>
            <a:r>
              <a:rPr lang="en-IN" altLang="en-US" sz="3600"/>
              <a:t> </a:t>
            </a:r>
            <a:r>
              <a:rPr lang="en-US" sz="3600"/>
              <a:t>In a </a:t>
            </a:r>
            <a:r>
              <a:rPr lang="en-IN" sz="2800" b="1" i="1">
                <a:solidFill>
                  <a:srgbClr val="00B0F0"/>
                </a:solidFill>
                <a:effectLst>
                  <a:outerShdw blurRad="38100" dist="38100" dir="2700000">
                    <a:srgbClr val="C0C0C0"/>
                  </a:outerShdw>
                </a:effectLst>
                <a:latin typeface="Arial" panose="020B0604020202020204" pitchFamily="34" charset="0"/>
              </a:rPr>
              <a:t>min heap</a:t>
            </a:r>
            <a:r>
              <a:rPr lang="en-US" sz="3600"/>
              <a:t>, the </a:t>
            </a:r>
            <a:r>
              <a:rPr lang="en-US" sz="3600" b="1">
                <a:solidFill>
                  <a:srgbClr val="FF0000"/>
                </a:solidFill>
              </a:rPr>
              <a:t>key present at the root</a:t>
            </a:r>
            <a:r>
              <a:rPr lang="en-US" sz="3600"/>
              <a:t> is </a:t>
            </a:r>
            <a:r>
              <a:rPr lang="en-US" sz="3600" b="1">
                <a:solidFill>
                  <a:srgbClr val="FF0000"/>
                </a:solidFill>
              </a:rPr>
              <a:t>the smallest </a:t>
            </a:r>
            <a:r>
              <a:rPr lang="en-US" sz="3600"/>
              <a:t>in the heap and </a:t>
            </a:r>
            <a:r>
              <a:rPr lang="en-US" sz="3600" b="1">
                <a:solidFill>
                  <a:srgbClr val="FF0000"/>
                </a:solidFill>
              </a:rPr>
              <a:t>all the values below this are greater than this value.</a:t>
            </a:r>
          </a:p>
        </p:txBody>
      </p:sp>
      <p:pic>
        <p:nvPicPr>
          <p:cNvPr id="101" name="Picture 100"/>
          <p:cNvPicPr/>
          <p:nvPr/>
        </p:nvPicPr>
        <p:blipFill>
          <a:blip r:embed="rId2"/>
          <a:stretch>
            <a:fillRect/>
          </a:stretch>
        </p:blipFill>
        <p:spPr>
          <a:xfrm>
            <a:off x="438150" y="1894840"/>
            <a:ext cx="11391265" cy="496316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39395" y="750570"/>
            <a:ext cx="11800840" cy="6087110"/>
          </a:xfrm>
          <a:prstGeom prst="rect">
            <a:avLst/>
          </a:prstGeom>
          <a:noFill/>
        </p:spPr>
        <p:txBody>
          <a:bodyPr wrap="square" rtlCol="0" anchor="t">
            <a:noAutofit/>
          </a:bodyPr>
          <a:lstStyle/>
          <a:p>
            <a:r>
              <a:rPr lang="en-US" sz="3200" b="1">
                <a:solidFill>
                  <a:srgbClr val="FF0000"/>
                </a:solidFill>
              </a:rPr>
              <a:t>Heap Operations</a:t>
            </a:r>
            <a:r>
              <a:rPr lang="en-IN" altLang="en-US" sz="3200" b="1">
                <a:solidFill>
                  <a:srgbClr val="FF0000"/>
                </a:solidFill>
              </a:rPr>
              <a:t> :</a:t>
            </a:r>
            <a:r>
              <a:rPr lang="en-IN" altLang="en-US" sz="3200"/>
              <a:t> </a:t>
            </a:r>
            <a:r>
              <a:rPr lang="en-US" sz="3200"/>
              <a:t>The following operations can be performed on a heap data structure:</a:t>
            </a:r>
          </a:p>
          <a:p>
            <a:r>
              <a:rPr lang="en-IN" altLang="en-US" sz="3200" b="1">
                <a:solidFill>
                  <a:srgbClr val="00B0F0"/>
                </a:solidFill>
              </a:rPr>
              <a:t>1. </a:t>
            </a:r>
            <a:r>
              <a:rPr lang="en-US" sz="3200" b="1">
                <a:solidFill>
                  <a:srgbClr val="00B0F0"/>
                </a:solidFill>
              </a:rPr>
              <a:t>Insertion</a:t>
            </a:r>
            <a:r>
              <a:rPr lang="en-IN" altLang="en-US" sz="3200" b="1">
                <a:solidFill>
                  <a:srgbClr val="00B0F0"/>
                </a:solidFill>
              </a:rPr>
              <a:t> :</a:t>
            </a:r>
            <a:r>
              <a:rPr lang="en-IN" altLang="en-US" sz="3200"/>
              <a:t>  </a:t>
            </a:r>
            <a:r>
              <a:rPr lang="en-US" sz="3200"/>
              <a:t>A </a:t>
            </a:r>
            <a:r>
              <a:rPr lang="en-US" sz="3200" b="1">
                <a:solidFill>
                  <a:srgbClr val="FF0000"/>
                </a:solidFill>
              </a:rPr>
              <a:t>new element</a:t>
            </a:r>
            <a:r>
              <a:rPr lang="en-US" sz="3200">
                <a:solidFill>
                  <a:srgbClr val="FF0000"/>
                </a:solidFill>
              </a:rPr>
              <a:t> i</a:t>
            </a:r>
            <a:r>
              <a:rPr lang="en-US" sz="3200" b="1">
                <a:solidFill>
                  <a:srgbClr val="FF0000"/>
                </a:solidFill>
              </a:rPr>
              <a:t>s always inserted at the last child</a:t>
            </a:r>
            <a:r>
              <a:rPr lang="en-US" sz="3200"/>
              <a:t> of the original heap. The </a:t>
            </a:r>
            <a:r>
              <a:rPr lang="en-US" sz="3200" b="1">
                <a:solidFill>
                  <a:srgbClr val="FF0000"/>
                </a:solidFill>
              </a:rPr>
              <a:t>new element may now violate the heap property that a heap must satisfy.</a:t>
            </a:r>
            <a:r>
              <a:rPr lang="en-IN" altLang="en-US" sz="3200"/>
              <a:t> </a:t>
            </a:r>
            <a:endParaRPr lang="en-US" sz="3200"/>
          </a:p>
          <a:p>
            <a:pPr marL="914400" lvl="1" indent="-457200">
              <a:buFont typeface="Arial" panose="020B0604020202020204" pitchFamily="34" charset="0"/>
              <a:buChar char="•"/>
            </a:pPr>
            <a:r>
              <a:rPr lang="en-US" sz="3200"/>
              <a:t>Therefore, an </a:t>
            </a:r>
            <a:r>
              <a:rPr lang="en-US" sz="3200" b="1">
                <a:solidFill>
                  <a:srgbClr val="FF0000"/>
                </a:solidFill>
              </a:rPr>
              <a:t>operation</a:t>
            </a:r>
            <a:r>
              <a:rPr lang="en-US" sz="3200"/>
              <a:t> known as </a:t>
            </a:r>
            <a:r>
              <a:rPr lang="en-US" sz="3200" b="1">
                <a:solidFill>
                  <a:schemeClr val="accent1"/>
                </a:solidFill>
              </a:rPr>
              <a:t>reheapify upward</a:t>
            </a:r>
            <a:r>
              <a:rPr lang="en-US" sz="3200"/>
              <a:t>  is performed on the heap. The aim of the </a:t>
            </a:r>
            <a:r>
              <a:rPr lang="en-US" sz="3200" b="1">
                <a:solidFill>
                  <a:schemeClr val="accent1"/>
                </a:solidFill>
              </a:rPr>
              <a:t>reheapify operation</a:t>
            </a:r>
            <a:r>
              <a:rPr lang="en-US" sz="3200"/>
              <a:t> is to </a:t>
            </a:r>
            <a:r>
              <a:rPr lang="en-US" sz="3200" b="1">
                <a:solidFill>
                  <a:schemeClr val="accent1"/>
                </a:solidFill>
              </a:rPr>
              <a:t>compare the new value inserted with its parent’s value.</a:t>
            </a:r>
          </a:p>
          <a:p>
            <a:pPr marL="914400" lvl="1" indent="-457200">
              <a:buFont typeface="Arial" panose="020B0604020202020204" pitchFamily="34" charset="0"/>
              <a:buChar char="•"/>
            </a:pPr>
            <a:r>
              <a:rPr lang="en-US" sz="3200"/>
              <a:t>If the </a:t>
            </a:r>
            <a:r>
              <a:rPr lang="en-US" sz="3200" b="1">
                <a:solidFill>
                  <a:srgbClr val="FF0000"/>
                </a:solidFill>
              </a:rPr>
              <a:t>value is greater</a:t>
            </a:r>
            <a:r>
              <a:rPr lang="en-US" sz="3200"/>
              <a:t> (</a:t>
            </a:r>
            <a:r>
              <a:rPr lang="en-US" sz="3200" b="1">
                <a:solidFill>
                  <a:schemeClr val="accent1"/>
                </a:solidFill>
              </a:rPr>
              <a:t>in a max heap</a:t>
            </a:r>
            <a:r>
              <a:rPr lang="en-US" sz="3200"/>
              <a:t>) or </a:t>
            </a:r>
            <a:r>
              <a:rPr lang="en-US" sz="3200" b="1">
                <a:solidFill>
                  <a:srgbClr val="FF0000"/>
                </a:solidFill>
              </a:rPr>
              <a:t>smaller</a:t>
            </a:r>
            <a:r>
              <a:rPr lang="en-US" sz="3200"/>
              <a:t> (i</a:t>
            </a:r>
            <a:r>
              <a:rPr lang="en-US" sz="3200" b="1">
                <a:solidFill>
                  <a:schemeClr val="accent1"/>
                </a:solidFill>
              </a:rPr>
              <a:t>n a a min heap</a:t>
            </a:r>
            <a:r>
              <a:rPr lang="en-US" sz="3200"/>
              <a:t>) it is </a:t>
            </a:r>
            <a:r>
              <a:rPr lang="en-US" sz="3200" b="1">
                <a:solidFill>
                  <a:srgbClr val="FF0000"/>
                </a:solidFill>
              </a:rPr>
              <a:t>swapped with its parent</a:t>
            </a:r>
            <a:r>
              <a:rPr lang="en-US" sz="3200"/>
              <a:t>. </a:t>
            </a:r>
          </a:p>
          <a:p>
            <a:pPr marL="914400" lvl="1" indent="-457200">
              <a:buFont typeface="Arial" panose="020B0604020202020204" pitchFamily="34" charset="0"/>
              <a:buChar char="•"/>
            </a:pPr>
            <a:r>
              <a:rPr lang="en-US" sz="3200"/>
              <a:t>The process is then continued </a:t>
            </a:r>
            <a:r>
              <a:rPr lang="en-US" sz="3200" b="1">
                <a:solidFill>
                  <a:srgbClr val="FF0000"/>
                </a:solidFill>
              </a:rPr>
              <a:t>from the parent node recursively </a:t>
            </a:r>
            <a:r>
              <a:rPr lang="en-US" sz="3200"/>
              <a:t>until the </a:t>
            </a:r>
            <a:r>
              <a:rPr lang="en-US" sz="3200" b="1">
                <a:solidFill>
                  <a:srgbClr val="FF0000"/>
                </a:solidFill>
              </a:rPr>
              <a:t>heap property is satisfied or the root node is hit.</a:t>
            </a:r>
            <a:endParaRPr lang="en-US" sz="3200"/>
          </a:p>
        </p:txBody>
      </p:sp>
      <p:sp>
        <p:nvSpPr>
          <p:cNvPr id="3" name="Text Box 2"/>
          <p:cNvSpPr txBox="1"/>
          <p:nvPr/>
        </p:nvSpPr>
        <p:spPr>
          <a:xfrm>
            <a:off x="266065" y="80645"/>
            <a:ext cx="8208645" cy="521970"/>
          </a:xfrm>
          <a:prstGeom prst="rect">
            <a:avLst/>
          </a:prstGeom>
          <a:noFill/>
        </p:spPr>
        <p:txBody>
          <a:bodyPr wrap="square" rtlCol="0" anchor="t">
            <a:spAutoFit/>
          </a:bodyPr>
          <a:lstStyle/>
          <a:p>
            <a:pPr algn="just" fontAlgn="base">
              <a:spcBef>
                <a:spcPct val="0"/>
              </a:spcBef>
              <a:spcAft>
                <a:spcPct val="0"/>
              </a:spcAft>
              <a:defRPr/>
            </a:pPr>
            <a:r>
              <a:rPr lang="en-IN" altLang="en-US" sz="2800" i="1">
                <a:solidFill>
                  <a:srgbClr val="FF0000"/>
                </a:solidFill>
                <a:effectLst>
                  <a:outerShdw blurRad="38100" dist="38100" dir="2700000">
                    <a:srgbClr val="C0C0C0"/>
                  </a:outerShdw>
                </a:effectLst>
                <a:latin typeface="Arial" panose="020B0604020202020204" pitchFamily="34" charset="0"/>
                <a:sym typeface="+mn-ea"/>
              </a:rPr>
              <a:t>4. Operations on </a:t>
            </a:r>
            <a:r>
              <a:rPr lang="en-IN" sz="2800" b="1" i="1">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r>
              <a:rPr sz="2800" b="1" i="1">
                <a:solidFill>
                  <a:srgbClr val="00B0F0"/>
                </a:solidFill>
                <a:effectLst>
                  <a:outerShdw blurRad="38100" dist="38100" dir="2700000">
                    <a:srgbClr val="C0C0C0"/>
                  </a:outerShdw>
                </a:effectLst>
                <a:latin typeface="Arial" panose="020B0604020202020204" pitchFamily="34" charset="0"/>
                <a:sym typeface="+mn-ea"/>
              </a:rPr>
              <a:t> </a:t>
            </a:r>
            <a:endParaRPr lang="en-US" sz="2800" b="1" i="1">
              <a:solidFill>
                <a:srgbClr val="00B0F0"/>
              </a:solidFill>
              <a:effectLst>
                <a:outerShdw blurRad="38100" dist="38100" dir="2700000">
                  <a:srgbClr val="C0C0C0"/>
                </a:outerShdw>
              </a:effectLst>
              <a:latin typeface="Arial" panose="020B0604020202020204" pitchFamily="34" charset="0"/>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4820" y="728345"/>
            <a:ext cx="11363325" cy="3438525"/>
          </a:xfrm>
          <a:prstGeom prst="rect">
            <a:avLst/>
          </a:prstGeom>
          <a:noFill/>
        </p:spPr>
        <p:txBody>
          <a:bodyPr wrap="square" rtlCol="0" anchor="t">
            <a:noAutofit/>
          </a:bodyPr>
          <a:lstStyle/>
          <a:p>
            <a:r>
              <a:rPr lang="en-US" sz="3600"/>
              <a:t>Step 1 − Create a new node at the end of heap.</a:t>
            </a:r>
          </a:p>
          <a:p>
            <a:r>
              <a:rPr lang="en-US" sz="3600"/>
              <a:t>Step 2 − Assign new value to the node.</a:t>
            </a:r>
          </a:p>
          <a:p>
            <a:r>
              <a:rPr lang="en-US" sz="3600"/>
              <a:t>Step 3 − Compare the value of this child node with its </a:t>
            </a:r>
            <a:r>
              <a:rPr lang="en-IN" altLang="en-US" sz="3600"/>
              <a:t>			       </a:t>
            </a:r>
            <a:r>
              <a:rPr lang="en-US" sz="3600"/>
              <a:t>parent.</a:t>
            </a:r>
          </a:p>
          <a:p>
            <a:r>
              <a:rPr lang="en-US" sz="3600"/>
              <a:t>Step 4 − If value of parent is less than child, then swap them.</a:t>
            </a:r>
          </a:p>
          <a:p>
            <a:r>
              <a:rPr lang="en-US" sz="3600"/>
              <a:t>Step 5 − Repeat step 3 &amp; 4 until Heap property holds.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30835" y="0"/>
            <a:ext cx="11487150" cy="6053455"/>
          </a:xfrm>
          <a:prstGeom prst="rect">
            <a:avLst/>
          </a:prstGeom>
          <a:noFill/>
        </p:spPr>
        <p:txBody>
          <a:bodyPr wrap="square" rtlCol="0" anchor="t">
            <a:noAutofit/>
          </a:bodyPr>
          <a:lstStyle/>
          <a:p>
            <a:endParaRPr lang="en-IN" altLang="en-US">
              <a:solidFill>
                <a:srgbClr val="FF0000"/>
              </a:solidFill>
              <a:sym typeface="+mn-ea"/>
            </a:endParaRPr>
          </a:p>
          <a:p>
            <a:r>
              <a:rPr lang="en-IN" altLang="en-US">
                <a:solidFill>
                  <a:srgbClr val="FF0000"/>
                </a:solidFill>
                <a:sym typeface="+mn-ea"/>
              </a:rPr>
              <a:t> </a:t>
            </a:r>
            <a:r>
              <a:rPr lang="en-IN" sz="4400" b="1" i="1">
                <a:solidFill>
                  <a:srgbClr val="FF0000"/>
                </a:solidFill>
                <a:effectLst>
                  <a:outerShdw blurRad="38100" dist="38100" dir="2700000">
                    <a:srgbClr val="C0C0C0"/>
                  </a:outerShdw>
                </a:effectLst>
                <a:latin typeface="Arial" panose="020B0604020202020204" pitchFamily="34" charset="0"/>
                <a:sym typeface="+mn-ea"/>
              </a:rPr>
              <a:t>4. I</a:t>
            </a:r>
            <a:r>
              <a:rPr sz="4400" b="1" i="1">
                <a:solidFill>
                  <a:srgbClr val="FF0000"/>
                </a:solidFill>
                <a:effectLst>
                  <a:outerShdw blurRad="38100" dist="38100" dir="2700000">
                    <a:srgbClr val="C0C0C0"/>
                  </a:outerShdw>
                </a:effectLst>
                <a:latin typeface="Arial" panose="020B0604020202020204" pitchFamily="34" charset="0"/>
                <a:sym typeface="+mn-ea"/>
              </a:rPr>
              <a:t>mportant Terms related Tree Data structure</a:t>
            </a:r>
            <a:endParaRPr sz="4400" b="1" i="1">
              <a:solidFill>
                <a:srgbClr val="FF0000"/>
              </a:solidFill>
              <a:effectLst>
                <a:outerShdw blurRad="38100" dist="38100" dir="2700000">
                  <a:srgbClr val="C0C0C0"/>
                </a:outerShdw>
              </a:effectLst>
              <a:latin typeface="Arial" panose="020B0604020202020204" pitchFamily="34" charset="0"/>
            </a:endParaRPr>
          </a:p>
        </p:txBody>
      </p:sp>
      <p:pic>
        <p:nvPicPr>
          <p:cNvPr id="3" name="Picture 2" descr="tree_data_structure"/>
          <p:cNvPicPr>
            <a:picLocks noChangeAspect="1"/>
          </p:cNvPicPr>
          <p:nvPr/>
        </p:nvPicPr>
        <p:blipFill>
          <a:blip r:embed="rId2"/>
          <a:stretch>
            <a:fillRect/>
          </a:stretch>
        </p:blipFill>
        <p:spPr>
          <a:xfrm>
            <a:off x="759460" y="2117725"/>
            <a:ext cx="9574530" cy="348361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sApp Video 2023-12-24 at 22.24.53">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635" y="-55880"/>
            <a:ext cx="12190730" cy="68580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92735" y="123825"/>
            <a:ext cx="11899265" cy="6091555"/>
          </a:xfrm>
          <a:prstGeom prst="rect">
            <a:avLst/>
          </a:prstGeom>
          <a:noFill/>
        </p:spPr>
        <p:txBody>
          <a:bodyPr wrap="square" rtlCol="0" anchor="t">
            <a:noAutofit/>
          </a:bodyPr>
          <a:lstStyle/>
          <a:p>
            <a:r>
              <a:rPr lang="en-US" sz="3200"/>
              <a:t>Deletion</a:t>
            </a:r>
            <a:r>
              <a:rPr lang="en-IN" altLang="en-US" sz="3200"/>
              <a:t> : </a:t>
            </a:r>
          </a:p>
          <a:p>
            <a:pPr marL="457200" indent="8890">
              <a:buFont typeface="Arial" panose="020B0604020202020204" pitchFamily="34" charset="0"/>
              <a:buChar char="•"/>
            </a:pPr>
            <a:r>
              <a:rPr lang="en-IN" altLang="en-US" sz="3200"/>
              <a:t>    </a:t>
            </a:r>
            <a:r>
              <a:rPr lang="en-US" sz="2800"/>
              <a:t>An element is always </a:t>
            </a:r>
            <a:r>
              <a:rPr lang="en-US" sz="2800" b="1">
                <a:solidFill>
                  <a:srgbClr val="FF0000"/>
                </a:solidFill>
              </a:rPr>
              <a:t>deleted from the root of the heap</a:t>
            </a:r>
            <a:r>
              <a:rPr lang="en-US" sz="2800"/>
              <a:t>.</a:t>
            </a:r>
            <a:r>
              <a:rPr lang="en-IN" altLang="en-US" sz="2800"/>
              <a:t> </a:t>
            </a:r>
          </a:p>
          <a:p>
            <a:pPr marL="457200" indent="8890">
              <a:buFont typeface="Arial" panose="020B0604020202020204" pitchFamily="34" charset="0"/>
              <a:buChar char="•"/>
            </a:pPr>
            <a:r>
              <a:rPr lang="en-US" sz="2800"/>
              <a:t> </a:t>
            </a:r>
            <a:r>
              <a:rPr lang="en-IN" altLang="en-US" sz="2800"/>
              <a:t>   When</a:t>
            </a:r>
            <a:r>
              <a:rPr lang="en-US" sz="2800"/>
              <a:t> deleting an element will </a:t>
            </a:r>
            <a:r>
              <a:rPr lang="en-US" sz="2800" b="1">
                <a:solidFill>
                  <a:srgbClr val="FF0000"/>
                </a:solidFill>
              </a:rPr>
              <a:t>leave a hole in the heap</a:t>
            </a:r>
            <a:r>
              <a:rPr lang="en-US" sz="2800"/>
              <a:t>, which </a:t>
            </a:r>
            <a:r>
              <a:rPr lang="en-IN" altLang="en-US" sz="2800"/>
              <a:t>  </a:t>
            </a:r>
          </a:p>
          <a:p>
            <a:pPr marL="457200" indent="0">
              <a:buFont typeface="Arial" panose="020B0604020202020204" pitchFamily="34" charset="0"/>
              <a:buNone/>
            </a:pPr>
            <a:r>
              <a:rPr lang="en-IN" altLang="en-US" sz="2800"/>
              <a:t>     </a:t>
            </a:r>
            <a:r>
              <a:rPr lang="en-US" sz="2800" b="1">
                <a:solidFill>
                  <a:srgbClr val="00B0F0"/>
                </a:solidFill>
              </a:rPr>
              <a:t>disturbs the requirement that the heap must be a complete </a:t>
            </a:r>
            <a:r>
              <a:rPr lang="en-IN" altLang="en-US" sz="2800" b="1">
                <a:solidFill>
                  <a:srgbClr val="00B0F0"/>
                </a:solidFill>
              </a:rPr>
              <a:t> </a:t>
            </a:r>
          </a:p>
          <a:p>
            <a:pPr marL="457200" indent="0">
              <a:buFont typeface="Arial" panose="020B0604020202020204" pitchFamily="34" charset="0"/>
              <a:buNone/>
            </a:pPr>
            <a:r>
              <a:rPr lang="en-IN" altLang="en-US" sz="2800" b="1">
                <a:solidFill>
                  <a:srgbClr val="00B0F0"/>
                </a:solidFill>
              </a:rPr>
              <a:t>     </a:t>
            </a:r>
            <a:r>
              <a:rPr lang="en-US" sz="2800" b="1">
                <a:solidFill>
                  <a:srgbClr val="00B0F0"/>
                </a:solidFill>
              </a:rPr>
              <a:t>binary</a:t>
            </a:r>
            <a:r>
              <a:rPr lang="en-IN" altLang="en-US" sz="2800" b="1">
                <a:solidFill>
                  <a:srgbClr val="00B0F0"/>
                </a:solidFill>
              </a:rPr>
              <a:t>   </a:t>
            </a:r>
            <a:r>
              <a:rPr lang="en-US" sz="2800" b="1">
                <a:solidFill>
                  <a:srgbClr val="00B0F0"/>
                </a:solidFill>
              </a:rPr>
              <a:t>tree. </a:t>
            </a:r>
          </a:p>
          <a:p>
            <a:pPr marL="914400" lvl="1" indent="-457200">
              <a:buFont typeface="Arial" panose="020B0604020202020204" pitchFamily="34" charset="0"/>
              <a:buChar char="•"/>
            </a:pPr>
            <a:r>
              <a:rPr lang="en-US" sz="2800"/>
              <a:t>To </a:t>
            </a:r>
            <a:r>
              <a:rPr lang="en-US" sz="2800" b="1">
                <a:solidFill>
                  <a:srgbClr val="FF0000"/>
                </a:solidFill>
              </a:rPr>
              <a:t>fill this hole</a:t>
            </a:r>
            <a:r>
              <a:rPr lang="en-US" sz="2800"/>
              <a:t>, the </a:t>
            </a:r>
            <a:r>
              <a:rPr lang="en-US" sz="2800" b="1">
                <a:solidFill>
                  <a:srgbClr val="00B0F0"/>
                </a:solidFill>
              </a:rPr>
              <a:t>last node in the heap is swapped to this place</a:t>
            </a:r>
            <a:r>
              <a:rPr lang="en-US" sz="2800"/>
              <a:t>. </a:t>
            </a:r>
            <a:r>
              <a:rPr lang="en-IN" altLang="en-US" sz="2800"/>
              <a:t>where root was placed. </a:t>
            </a:r>
            <a:r>
              <a:rPr lang="en-US" sz="2800"/>
              <a:t>This causes </a:t>
            </a:r>
            <a:r>
              <a:rPr lang="en-US" sz="2800" b="1">
                <a:solidFill>
                  <a:srgbClr val="00B0F0"/>
                </a:solidFill>
              </a:rPr>
              <a:t>the heap to violate the heap property. </a:t>
            </a:r>
          </a:p>
          <a:p>
            <a:pPr lvl="2" indent="-422275" algn="l">
              <a:buClrTx/>
              <a:buSzTx/>
              <a:buFont typeface="Arial" panose="020B0604020202020204" pitchFamily="34" charset="0"/>
              <a:buChar char="•"/>
            </a:pPr>
            <a:r>
              <a:rPr lang="en-US" sz="2800"/>
              <a:t>Similar to inserting an element, an operation known </a:t>
            </a:r>
            <a:r>
              <a:rPr lang="en-US" sz="2800" b="1">
                <a:solidFill>
                  <a:srgbClr val="FF0000"/>
                </a:solidFill>
              </a:rPr>
              <a:t>as reheapify downward is performed on the heap. </a:t>
            </a:r>
          </a:p>
          <a:p>
            <a:pPr marL="1371600" lvl="2" indent="-457200">
              <a:buFont typeface="Arial" panose="020B0604020202020204" pitchFamily="34" charset="0"/>
              <a:buChar char="•"/>
            </a:pPr>
            <a:r>
              <a:rPr lang="en-US" sz="2800"/>
              <a:t>The </a:t>
            </a:r>
            <a:r>
              <a:rPr lang="en-US" sz="2800" b="1">
                <a:solidFill>
                  <a:srgbClr val="00B0F0"/>
                </a:solidFill>
              </a:rPr>
              <a:t>value of the root node</a:t>
            </a:r>
            <a:r>
              <a:rPr lang="en-US" sz="2800"/>
              <a:t> is </a:t>
            </a:r>
            <a:r>
              <a:rPr lang="en-US" sz="2800" b="1">
                <a:solidFill>
                  <a:srgbClr val="FF0000"/>
                </a:solidFill>
              </a:rPr>
              <a:t>first replaced with the largest (or smallest) value amongst its children. </a:t>
            </a:r>
          </a:p>
          <a:p>
            <a:pPr marL="1371600" lvl="2" indent="-457200">
              <a:buFont typeface="Arial" panose="020B0604020202020204" pitchFamily="34" charset="0"/>
              <a:buChar char="•"/>
            </a:pPr>
            <a:r>
              <a:rPr lang="en-US" sz="2800"/>
              <a:t>Then the </a:t>
            </a:r>
            <a:r>
              <a:rPr lang="en-US" sz="2800" b="1">
                <a:solidFill>
                  <a:srgbClr val="00B0F0"/>
                </a:solidFill>
              </a:rPr>
              <a:t>down heap property is repeated from this child again recursively until we hit the leaf node.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21640" y="396240"/>
            <a:ext cx="11103610" cy="3770630"/>
          </a:xfrm>
          <a:prstGeom prst="rect">
            <a:avLst/>
          </a:prstGeom>
          <a:noFill/>
        </p:spPr>
        <p:txBody>
          <a:bodyPr wrap="square" rtlCol="0" anchor="t">
            <a:noAutofit/>
          </a:bodyPr>
          <a:lstStyle/>
          <a:p>
            <a:r>
              <a:rPr lang="en-US" sz="3600"/>
              <a:t>Step 1 − Remove root node.</a:t>
            </a:r>
          </a:p>
          <a:p>
            <a:r>
              <a:rPr lang="en-US" sz="3600"/>
              <a:t>Step 2 − Move the last element of last level to root.</a:t>
            </a:r>
          </a:p>
          <a:p>
            <a:r>
              <a:rPr lang="en-US" sz="3600"/>
              <a:t>Step 3 − Compare the value of this child node with its </a:t>
            </a:r>
            <a:r>
              <a:rPr lang="en-IN" altLang="en-US" sz="3600"/>
              <a:t>		      </a:t>
            </a:r>
            <a:r>
              <a:rPr lang="en-US" sz="3600"/>
              <a:t>parent.</a:t>
            </a:r>
          </a:p>
          <a:p>
            <a:r>
              <a:rPr lang="en-US" sz="3600"/>
              <a:t>Step 4 − If value of parent is less than child, then swap them.</a:t>
            </a:r>
          </a:p>
          <a:p>
            <a:r>
              <a:rPr lang="en-US" sz="3600"/>
              <a:t>Step 5 − Repeat step 3 &amp; 4 until Heap property holds.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12-24 at 22.13.40(2)">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2057400" y="838200"/>
            <a:ext cx="8077200" cy="51816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5"/>
          <p:cNvSpPr>
            <a:spLocks noGrp="1"/>
          </p:cNvSpPr>
          <p:nvPr>
            <p:ph type="sldNum" sz="quarter" idx="12"/>
          </p:nvPr>
        </p:nvSpPr>
        <p:spPr>
          <a:ln>
            <a:miter lim="800000"/>
          </a:ln>
        </p:spPr>
        <p:txBody>
          <a:bodyPr/>
          <a:lstStyle/>
          <a:p>
            <a:pPr>
              <a:defRPr/>
            </a:pPr>
            <a:fld id="{AE07A49A-649D-41C4-9476-F2CF6CE4B19C}" type="slidenum">
              <a:rPr lang="en-US" altLang="en-US"/>
              <a:t>74</a:t>
            </a:fld>
            <a:endParaRPr lang="en-US" altLang="en-US" dirty="0"/>
          </a:p>
        </p:txBody>
      </p:sp>
      <p:sp>
        <p:nvSpPr>
          <p:cNvPr id="16387" name="Rectangle 2"/>
          <p:cNvSpPr>
            <a:spLocks noGrp="1" noChangeArrowheads="1"/>
          </p:cNvSpPr>
          <p:nvPr>
            <p:ph type="title"/>
          </p:nvPr>
        </p:nvSpPr>
        <p:spPr>
          <a:xfrm>
            <a:off x="396240" y="274955"/>
            <a:ext cx="11385550" cy="372745"/>
          </a:xfrm>
        </p:spPr>
        <p:txBody>
          <a:bodyPr>
            <a:normAutofit fontScale="90000"/>
          </a:bodyPr>
          <a:lstStyle/>
          <a:p>
            <a:pPr marL="609600" indent="-609600">
              <a:lnSpc>
                <a:spcPct val="90000"/>
              </a:lnSpc>
              <a:spcBef>
                <a:spcPct val="20000"/>
              </a:spcBef>
            </a:pPr>
            <a:r>
              <a:rPr lang="en-US" altLang="en-US" sz="4000">
                <a:solidFill>
                  <a:srgbClr val="00B050"/>
                </a:solidFill>
              </a:rPr>
              <a:t>Heap’s Array Representation</a:t>
            </a:r>
            <a:r>
              <a:rPr lang="en-IN" altLang="en-US" sz="4000">
                <a:solidFill>
                  <a:srgbClr val="00B050"/>
                </a:solidFill>
              </a:rPr>
              <a:t> and Implementation</a:t>
            </a:r>
          </a:p>
        </p:txBody>
      </p:sp>
      <p:sp useBgFill="1">
        <p:nvSpPr>
          <p:cNvPr id="370691" name="Rectangle 3"/>
          <p:cNvSpPr>
            <a:spLocks noGrp="1" noChangeArrowheads="1"/>
          </p:cNvSpPr>
          <p:nvPr>
            <p:ph type="body" idx="1"/>
          </p:nvPr>
        </p:nvSpPr>
        <p:spPr>
          <a:xfrm>
            <a:off x="396240" y="762000"/>
            <a:ext cx="11385550" cy="5943600"/>
          </a:xfrm>
          <a:ln>
            <a:solidFill>
              <a:srgbClr val="FF0000"/>
            </a:solidFill>
          </a:ln>
        </p:spPr>
        <p:txBody>
          <a:bodyPr rtlCol="0">
            <a:normAutofit fontScale="85000" lnSpcReduction="20000"/>
          </a:bodyPr>
          <a:lstStyle/>
          <a:p>
            <a:pPr marL="361315" indent="-342900" fontAlgn="auto">
              <a:lnSpc>
                <a:spcPct val="90000"/>
              </a:lnSpc>
              <a:spcAft>
                <a:spcPts val="0"/>
              </a:spcAft>
              <a:defRPr/>
            </a:pPr>
            <a:r>
              <a:rPr lang="en-IN" altLang="en-US" b="1" dirty="0">
                <a:solidFill>
                  <a:srgbClr val="00B0F0"/>
                </a:solidFill>
              </a:rPr>
              <a:t>Illustration of </a:t>
            </a:r>
            <a:r>
              <a:rPr lang="en-US" altLang="en-US" b="1" dirty="0">
                <a:solidFill>
                  <a:srgbClr val="FF0000"/>
                </a:solidFill>
              </a:rPr>
              <a:t>Stor</a:t>
            </a:r>
            <a:r>
              <a:rPr lang="en-IN" altLang="en-US" b="1" dirty="0">
                <a:solidFill>
                  <a:srgbClr val="FF0000"/>
                </a:solidFill>
              </a:rPr>
              <a:t>ing</a:t>
            </a:r>
            <a:r>
              <a:rPr lang="en-US" altLang="en-US" b="1" dirty="0">
                <a:solidFill>
                  <a:srgbClr val="FF0000"/>
                </a:solidFill>
              </a:rPr>
              <a:t> heap’s elements</a:t>
            </a:r>
            <a:r>
              <a:rPr lang="en-US" altLang="en-US" b="1" dirty="0">
                <a:solidFill>
                  <a:srgbClr val="00B0F0"/>
                </a:solidFill>
              </a:rPr>
              <a:t> in</a:t>
            </a:r>
            <a:r>
              <a:rPr lang="en-IN" altLang="en-US" b="1" dirty="0">
                <a:solidFill>
                  <a:srgbClr val="00B0F0"/>
                </a:solidFill>
              </a:rPr>
              <a:t>to</a:t>
            </a:r>
            <a:r>
              <a:rPr lang="en-US" altLang="en-US" b="1" dirty="0">
                <a:solidFill>
                  <a:srgbClr val="00B0F0"/>
                </a:solidFill>
              </a:rPr>
              <a:t> an array (whose elements indexed, for convenience, 1 to </a:t>
            </a:r>
            <a:r>
              <a:rPr lang="en-US" altLang="en-US" b="1" i="1" dirty="0">
                <a:solidFill>
                  <a:srgbClr val="00B0F0"/>
                </a:solidFill>
              </a:rPr>
              <a:t>n</a:t>
            </a:r>
            <a:r>
              <a:rPr lang="en-US" altLang="en-US" b="1" dirty="0">
                <a:solidFill>
                  <a:srgbClr val="00B0F0"/>
                </a:solidFill>
              </a:rPr>
              <a:t>) in </a:t>
            </a:r>
            <a:r>
              <a:rPr lang="en-US" altLang="en-US" b="1" dirty="0">
                <a:solidFill>
                  <a:srgbClr val="FF0000"/>
                </a:solidFill>
              </a:rPr>
              <a:t>top</a:t>
            </a:r>
            <a:r>
              <a:rPr lang="en-GB" altLang="en-US" b="1" dirty="0">
                <a:solidFill>
                  <a:srgbClr val="FF0000"/>
                </a:solidFill>
              </a:rPr>
              <a:t> to bottom,</a:t>
            </a:r>
            <a:r>
              <a:rPr lang="en-US" altLang="en-US" b="1" dirty="0">
                <a:solidFill>
                  <a:srgbClr val="FF0000"/>
                </a:solidFill>
              </a:rPr>
              <a:t> left-to-right order</a:t>
            </a:r>
            <a:r>
              <a:rPr lang="en-GB" altLang="en-US" b="1" dirty="0">
                <a:solidFill>
                  <a:srgbClr val="FF0000"/>
                </a:solidFill>
              </a:rPr>
              <a:t> level wise</a:t>
            </a:r>
            <a:endParaRPr lang="en-US" altLang="en-US" b="1" dirty="0">
              <a:solidFill>
                <a:srgbClr val="FF0000"/>
              </a:solidFill>
            </a:endParaRPr>
          </a:p>
          <a:p>
            <a:pPr fontAlgn="auto">
              <a:lnSpc>
                <a:spcPct val="90000"/>
              </a:lnSpc>
              <a:spcAft>
                <a:spcPts val="0"/>
              </a:spcAft>
              <a:buFont typeface="Monotype Sorts" pitchFamily="2" charset="2"/>
              <a:buNone/>
              <a:defRPr/>
            </a:pPr>
            <a:r>
              <a:rPr lang="en-US" altLang="en-US" dirty="0"/>
              <a:t>Example:</a:t>
            </a:r>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r>
              <a:rPr lang="en-IN" altLang="en-US" sz="3295" b="1" dirty="0">
                <a:solidFill>
                  <a:srgbClr val="00B0F0"/>
                </a:solidFill>
              </a:rPr>
              <a:t>Important points for implementation: </a:t>
            </a:r>
          </a:p>
          <a:p>
            <a:pPr lvl="1" fontAlgn="auto">
              <a:lnSpc>
                <a:spcPct val="90000"/>
              </a:lnSpc>
              <a:spcAft>
                <a:spcPts val="0"/>
              </a:spcAft>
              <a:defRPr/>
            </a:pPr>
            <a:r>
              <a:rPr lang="en-US" altLang="en-US" sz="2740" dirty="0"/>
              <a:t>Left child of node </a:t>
            </a:r>
            <a:r>
              <a:rPr lang="en-US" altLang="en-US" sz="2740" b="1" i="1" dirty="0">
                <a:solidFill>
                  <a:srgbClr val="FF0000"/>
                </a:solidFill>
              </a:rPr>
              <a:t>j</a:t>
            </a:r>
            <a:r>
              <a:rPr lang="en-US" altLang="en-US" sz="2740" dirty="0">
                <a:solidFill>
                  <a:srgbClr val="FF0000"/>
                </a:solidFill>
              </a:rPr>
              <a:t> </a:t>
            </a:r>
            <a:r>
              <a:rPr lang="en-US" altLang="en-US" sz="2740" dirty="0"/>
              <a:t>is at </a:t>
            </a:r>
            <a:r>
              <a:rPr lang="en-US" altLang="en-US" sz="2740" b="1" i="1" dirty="0">
                <a:solidFill>
                  <a:srgbClr val="FF0000"/>
                </a:solidFill>
              </a:rPr>
              <a:t>2j</a:t>
            </a:r>
          </a:p>
          <a:p>
            <a:pPr lvl="1" fontAlgn="auto">
              <a:lnSpc>
                <a:spcPct val="90000"/>
              </a:lnSpc>
              <a:spcAft>
                <a:spcPts val="0"/>
              </a:spcAft>
              <a:defRPr/>
            </a:pPr>
            <a:r>
              <a:rPr lang="en-US" altLang="en-US" sz="2740" dirty="0"/>
              <a:t>Right child of node</a:t>
            </a:r>
            <a:r>
              <a:rPr lang="en-US" altLang="en-US" sz="2740" dirty="0">
                <a:solidFill>
                  <a:srgbClr val="FF0000"/>
                </a:solidFill>
              </a:rPr>
              <a:t> </a:t>
            </a:r>
            <a:r>
              <a:rPr lang="en-US" altLang="en-US" sz="2740" b="1" i="1" dirty="0">
                <a:solidFill>
                  <a:srgbClr val="FF0000"/>
                </a:solidFill>
              </a:rPr>
              <a:t>j</a:t>
            </a:r>
            <a:r>
              <a:rPr lang="en-US" altLang="en-US" sz="2740" dirty="0">
                <a:solidFill>
                  <a:srgbClr val="FF0000"/>
                </a:solidFill>
              </a:rPr>
              <a:t> </a:t>
            </a:r>
            <a:r>
              <a:rPr lang="en-US" altLang="en-US" sz="2740" dirty="0"/>
              <a:t>is at</a:t>
            </a:r>
            <a:r>
              <a:rPr lang="en-US" altLang="en-US" sz="2740" dirty="0">
                <a:solidFill>
                  <a:srgbClr val="FF0000"/>
                </a:solidFill>
              </a:rPr>
              <a:t> </a:t>
            </a:r>
            <a:r>
              <a:rPr lang="en-US" altLang="en-US" sz="2740" b="1" i="1" dirty="0">
                <a:solidFill>
                  <a:srgbClr val="FF0000"/>
                </a:solidFill>
              </a:rPr>
              <a:t>2j+1</a:t>
            </a:r>
          </a:p>
          <a:p>
            <a:pPr lvl="1" fontAlgn="auto">
              <a:lnSpc>
                <a:spcPct val="90000"/>
              </a:lnSpc>
              <a:spcAft>
                <a:spcPts val="0"/>
              </a:spcAft>
              <a:defRPr/>
            </a:pPr>
            <a:r>
              <a:rPr lang="en-US" altLang="en-US" sz="2740" dirty="0"/>
              <a:t>Parent of node</a:t>
            </a:r>
            <a:r>
              <a:rPr lang="en-US" altLang="en-US" sz="2740" dirty="0">
                <a:solidFill>
                  <a:srgbClr val="FF0000"/>
                </a:solidFill>
              </a:rPr>
              <a:t> </a:t>
            </a:r>
            <a:r>
              <a:rPr lang="en-US" altLang="en-US" sz="2740" b="1" i="1" dirty="0">
                <a:solidFill>
                  <a:srgbClr val="FF0000"/>
                </a:solidFill>
              </a:rPr>
              <a:t>j</a:t>
            </a:r>
            <a:r>
              <a:rPr lang="en-US" altLang="en-US" sz="2740" dirty="0">
                <a:solidFill>
                  <a:srgbClr val="FF0000"/>
                </a:solidFill>
              </a:rPr>
              <a:t> </a:t>
            </a:r>
            <a:r>
              <a:rPr lang="en-US" altLang="en-US" sz="2740" dirty="0"/>
              <a:t>is at </a:t>
            </a:r>
            <a:r>
              <a:rPr lang="en-IN" altLang="en-US" sz="2740" b="1" i="1" dirty="0">
                <a:solidFill>
                  <a:srgbClr val="FF0000"/>
                </a:solidFill>
                <a:sym typeface="Symbol" panose="05050102010706020507" pitchFamily="18" charset="2"/>
              </a:rPr>
              <a:t>(j/2)</a:t>
            </a:r>
            <a:endParaRPr lang="en-US" altLang="en-US" sz="2740" b="1" i="1" dirty="0"/>
          </a:p>
          <a:p>
            <a:pPr lvl="1" fontAlgn="auto">
              <a:lnSpc>
                <a:spcPct val="90000"/>
              </a:lnSpc>
              <a:spcAft>
                <a:spcPts val="0"/>
              </a:spcAft>
              <a:defRPr/>
            </a:pPr>
            <a:r>
              <a:rPr lang="en-US" altLang="en-US" sz="2740" b="1" dirty="0">
                <a:solidFill>
                  <a:srgbClr val="FF0000"/>
                </a:solidFill>
              </a:rPr>
              <a:t>Parental (</a:t>
            </a:r>
            <a:r>
              <a:rPr lang="en-US" altLang="en-US" sz="2740" b="1" dirty="0" err="1">
                <a:solidFill>
                  <a:srgbClr val="FF0000"/>
                </a:solidFill>
              </a:rPr>
              <a:t>ie</a:t>
            </a:r>
            <a:r>
              <a:rPr lang="en-US" altLang="en-US" sz="2740" b="1" dirty="0">
                <a:solidFill>
                  <a:srgbClr val="FF0000"/>
                </a:solidFill>
              </a:rPr>
              <a:t> interior) </a:t>
            </a:r>
            <a:r>
              <a:rPr lang="en-US" altLang="en-US" sz="2740" dirty="0"/>
              <a:t>nodes are in the </a:t>
            </a:r>
            <a:r>
              <a:rPr lang="en-US" altLang="en-US" sz="2740" b="1" i="1" dirty="0">
                <a:solidFill>
                  <a:srgbClr val="FF0000"/>
                </a:solidFill>
                <a:sym typeface="Symbol" panose="05050102010706020507" pitchFamily="18" charset="2"/>
              </a:rPr>
              <a:t>first </a:t>
            </a:r>
            <a:r>
              <a:rPr lang="en-IN" altLang="en-US" sz="2740" b="1" i="1" dirty="0">
                <a:solidFill>
                  <a:srgbClr val="FF0000"/>
                </a:solidFill>
                <a:sym typeface="Symbol" panose="05050102010706020507" pitchFamily="18" charset="2"/>
              </a:rPr>
              <a:t> (n/2)</a:t>
            </a:r>
            <a:r>
              <a:rPr lang="en-US" altLang="en-US" sz="2740" b="1" i="1" dirty="0">
                <a:sym typeface="Symbol" panose="05050102010706020507" pitchFamily="18" charset="2"/>
              </a:rPr>
              <a:t> </a:t>
            </a:r>
            <a:r>
              <a:rPr lang="en-IN" altLang="en-US" sz="2740" b="1" i="1" dirty="0">
                <a:sym typeface="Symbol" panose="05050102010706020507" pitchFamily="18" charset="2"/>
              </a:rPr>
              <a:t> </a:t>
            </a:r>
            <a:r>
              <a:rPr lang="en-US" altLang="en-US" sz="2740" dirty="0"/>
              <a:t>locations</a:t>
            </a:r>
            <a:r>
              <a:rPr lang="en-IN" altLang="en-US" sz="2740" dirty="0"/>
              <a:t> of an array</a:t>
            </a:r>
            <a:endParaRPr lang="en-US" altLang="en-US" sz="2740" dirty="0"/>
          </a:p>
          <a:p>
            <a:pPr lvl="1" fontAlgn="auto">
              <a:lnSpc>
                <a:spcPct val="120000"/>
              </a:lnSpc>
              <a:spcAft>
                <a:spcPts val="0"/>
              </a:spcAft>
              <a:defRPr/>
            </a:pPr>
            <a:r>
              <a:rPr lang="en-US" sz="2740" dirty="0"/>
              <a:t> leaf nodes are  </a:t>
            </a:r>
            <a:r>
              <a:rPr lang="en-IN" altLang="en-US" sz="2740" dirty="0"/>
              <a:t>present at</a:t>
            </a:r>
            <a:r>
              <a:rPr lang="en-US" sz="2740" dirty="0"/>
              <a:t> </a:t>
            </a:r>
            <a:r>
              <a:rPr lang="en-US" altLang="en-US" sz="2740" i="1" dirty="0">
                <a:sym typeface="Symbol" panose="05050102010706020507" pitchFamily="18" charset="2"/>
              </a:rPr>
              <a:t>locations</a:t>
            </a:r>
            <a:r>
              <a:rPr lang="en-IN" altLang="en-US" sz="2740" i="1" dirty="0">
                <a:sym typeface="Symbol" panose="05050102010706020507" pitchFamily="18" charset="2"/>
              </a:rPr>
              <a:t> from</a:t>
            </a:r>
            <a:r>
              <a:rPr lang="en-US" altLang="en-US" sz="2740" i="1" dirty="0">
                <a:sym typeface="Symbol" panose="05050102010706020507" pitchFamily="18" charset="2"/>
              </a:rPr>
              <a:t> </a:t>
            </a:r>
            <a:r>
              <a:rPr lang="en-US" altLang="en-US" sz="2740" b="1" i="1" dirty="0">
                <a:sym typeface="Symbol" panose="05050102010706020507" pitchFamily="18" charset="2"/>
              </a:rPr>
              <a:t> </a:t>
            </a:r>
            <a:r>
              <a:rPr lang="en-IN" altLang="en-US" sz="2740" b="1" i="1" dirty="0">
                <a:solidFill>
                  <a:srgbClr val="FF0000"/>
                </a:solidFill>
                <a:sym typeface="Symbol" panose="05050102010706020507" pitchFamily="18" charset="2"/>
              </a:rPr>
              <a:t>(n/2) </a:t>
            </a:r>
            <a:r>
              <a:rPr lang="en-US" altLang="en-US" sz="2740" b="1" i="1" dirty="0">
                <a:solidFill>
                  <a:srgbClr val="FF0000"/>
                </a:solidFill>
                <a:sym typeface="Symbol" panose="05050102010706020507" pitchFamily="18" charset="2"/>
              </a:rPr>
              <a:t>+1</a:t>
            </a:r>
            <a:r>
              <a:rPr lang="en-IN" altLang="en-US" sz="2740" b="1" i="1" dirty="0">
                <a:solidFill>
                  <a:srgbClr val="FF0000"/>
                </a:solidFill>
                <a:sym typeface="Symbol" panose="05050102010706020507" pitchFamily="18" charset="2"/>
              </a:rPr>
              <a:t> </a:t>
            </a:r>
            <a:r>
              <a:rPr lang="en-US" altLang="en-US" sz="2740" b="1" i="1" dirty="0">
                <a:solidFill>
                  <a:srgbClr val="FF0000"/>
                </a:solidFill>
                <a:sym typeface="Symbol" panose="05050102010706020507" pitchFamily="18" charset="2"/>
              </a:rPr>
              <a:t> </a:t>
            </a:r>
            <a:r>
              <a:rPr lang="en-US" sz="2740" dirty="0">
                <a:solidFill>
                  <a:srgbClr val="FF0000"/>
                </a:solidFill>
                <a:latin typeface="Comic Sans MS" panose="030F0702030302020204" pitchFamily="66" charset="0"/>
                <a:sym typeface="Symbol" panose="05050102010706020507" pitchFamily="18" charset="2"/>
              </a:rPr>
              <a:t>to </a:t>
            </a:r>
            <a:r>
              <a:rPr lang="en-IN" altLang="en-US" sz="2740" dirty="0">
                <a:solidFill>
                  <a:srgbClr val="FF0000"/>
                </a:solidFill>
                <a:latin typeface="Comic Sans MS" panose="030F0702030302020204" pitchFamily="66" charset="0"/>
                <a:sym typeface="Symbol" panose="05050102010706020507" pitchFamily="18" charset="2"/>
              </a:rPr>
              <a:t> </a:t>
            </a:r>
            <a:r>
              <a:rPr lang="en-US" sz="2740" dirty="0">
                <a:solidFill>
                  <a:srgbClr val="FF0000"/>
                </a:solidFill>
                <a:latin typeface="Comic Sans MS" panose="030F0702030302020204" pitchFamily="66" charset="0"/>
                <a:sym typeface="Symbol" panose="05050102010706020507" pitchFamily="18" charset="2"/>
              </a:rPr>
              <a:t>n</a:t>
            </a:r>
            <a:r>
              <a:rPr lang="en-IN" altLang="en-US" sz="2740" dirty="0">
                <a:solidFill>
                  <a:srgbClr val="FF0000"/>
                </a:solidFill>
                <a:latin typeface="Comic Sans MS" panose="030F0702030302020204" pitchFamily="66" charset="0"/>
                <a:sym typeface="Symbol" panose="05050102010706020507" pitchFamily="18" charset="2"/>
              </a:rPr>
              <a:t> of an array</a:t>
            </a:r>
            <a:endParaRPr lang="en-US" sz="2740" dirty="0">
              <a:solidFill>
                <a:srgbClr val="FF0000"/>
              </a:solidFill>
              <a:latin typeface="Comic Sans MS" panose="030F0702030302020204" pitchFamily="66" charset="0"/>
              <a:sym typeface="Symbol" panose="05050102010706020507" pitchFamily="18" charset="2"/>
            </a:endParaRPr>
          </a:p>
          <a:p>
            <a:pPr lvl="1" fontAlgn="auto">
              <a:lnSpc>
                <a:spcPct val="120000"/>
              </a:lnSpc>
              <a:spcAft>
                <a:spcPts val="0"/>
              </a:spcAft>
              <a:buFont typeface="Arial" panose="020B0604020202020204" pitchFamily="34" charset="0"/>
              <a:buNone/>
              <a:defRPr/>
            </a:pPr>
            <a:r>
              <a:rPr lang="en-US" sz="2740" dirty="0">
                <a:latin typeface="Comic Sans MS" panose="030F0702030302020204" pitchFamily="66" charset="0"/>
                <a:sym typeface="Symbol" panose="05050102010706020507" pitchFamily="18" charset="2"/>
              </a:rPr>
              <a:t>       </a:t>
            </a:r>
            <a:r>
              <a:rPr lang="en-US" sz="2740" dirty="0" err="1">
                <a:latin typeface="Comic Sans MS" panose="030F0702030302020204" pitchFamily="66" charset="0"/>
                <a:sym typeface="Symbol" panose="05050102010706020507" pitchFamily="18" charset="2"/>
              </a:rPr>
              <a:t>i.e</a:t>
            </a:r>
            <a:r>
              <a:rPr lang="en-IN" altLang="en-US" sz="2740" dirty="0" err="1">
                <a:latin typeface="Comic Sans MS" panose="030F0702030302020204" pitchFamily="66" charset="0"/>
                <a:sym typeface="Symbol" panose="05050102010706020507" pitchFamily="18" charset="2"/>
              </a:rPr>
              <a:t>.</a:t>
            </a:r>
            <a:r>
              <a:rPr lang="en-US" sz="2740" dirty="0" err="1"/>
              <a:t>The</a:t>
            </a:r>
            <a:r>
              <a:rPr lang="en-US" sz="2740" dirty="0"/>
              <a:t> elements in the </a:t>
            </a:r>
            <a:r>
              <a:rPr lang="en-US" sz="2740" dirty="0" err="1"/>
              <a:t>subarray</a:t>
            </a:r>
            <a:r>
              <a:rPr lang="en-US" sz="2740" dirty="0"/>
              <a:t> </a:t>
            </a:r>
            <a:r>
              <a:rPr lang="en-US" sz="2740" dirty="0">
                <a:solidFill>
                  <a:srgbClr val="FF0000"/>
                </a:solidFill>
                <a:latin typeface="Comic Sans MS" panose="030F0702030302020204" pitchFamily="66" charset="0"/>
              </a:rPr>
              <a:t>A[(</a:t>
            </a:r>
            <a:r>
              <a:rPr lang="en-IN" altLang="en-US" sz="2740" b="1" i="1" dirty="0">
                <a:solidFill>
                  <a:srgbClr val="FF0000"/>
                </a:solidFill>
                <a:sym typeface="Symbol" panose="05050102010706020507" pitchFamily="18" charset="2"/>
              </a:rPr>
              <a:t>(n/2) </a:t>
            </a:r>
            <a:r>
              <a:rPr lang="en-US" altLang="en-US" sz="2740" b="1" i="1" dirty="0">
                <a:solidFill>
                  <a:srgbClr val="FF0000"/>
                </a:solidFill>
                <a:sym typeface="Symbol" panose="05050102010706020507" pitchFamily="18" charset="2"/>
              </a:rPr>
              <a:t>+1</a:t>
            </a:r>
            <a:r>
              <a:rPr lang="en-US" sz="2740" dirty="0">
                <a:solidFill>
                  <a:srgbClr val="FF0000"/>
                </a:solidFill>
                <a:latin typeface="Comic Sans MS" panose="030F0702030302020204" pitchFamily="66" charset="0"/>
              </a:rPr>
              <a:t>) .. n]</a:t>
            </a:r>
            <a:r>
              <a:rPr lang="en-US" sz="2740" dirty="0">
                <a:solidFill>
                  <a:srgbClr val="FF0000"/>
                </a:solidFill>
              </a:rPr>
              <a:t> </a:t>
            </a:r>
            <a:r>
              <a:rPr lang="en-US" sz="2740" dirty="0"/>
              <a:t>are leaves</a:t>
            </a:r>
            <a:r>
              <a:rPr lang="en-IN" altLang="en-US" sz="2740" dirty="0"/>
              <a:t> </a:t>
            </a:r>
            <a:endParaRPr lang="en-US" sz="2740" dirty="0"/>
          </a:p>
          <a:p>
            <a:pPr fontAlgn="auto">
              <a:lnSpc>
                <a:spcPct val="120000"/>
              </a:lnSpc>
              <a:spcAft>
                <a:spcPts val="0"/>
              </a:spcAft>
              <a:defRPr/>
            </a:pPr>
            <a:endParaRPr lang="en-US" sz="3200" dirty="0"/>
          </a:p>
          <a:p>
            <a:pPr fontAlgn="auto">
              <a:lnSpc>
                <a:spcPct val="90000"/>
              </a:lnSpc>
              <a:spcAft>
                <a:spcPts val="0"/>
              </a:spcAft>
              <a:defRPr/>
            </a:pPr>
            <a:endParaRPr lang="en-US" altLang="en-US" dirty="0"/>
          </a:p>
          <a:p>
            <a:pPr fontAlgn="auto">
              <a:lnSpc>
                <a:spcPct val="90000"/>
              </a:lnSpc>
              <a:spcAft>
                <a:spcPts val="0"/>
              </a:spcAft>
              <a:defRPr/>
            </a:pPr>
            <a:endParaRPr lang="en-US" altLang="en-US" dirty="0"/>
          </a:p>
        </p:txBody>
      </p:sp>
      <p:sp>
        <p:nvSpPr>
          <p:cNvPr id="16389" name="Line 8"/>
          <p:cNvSpPr>
            <a:spLocks noChangeShapeType="1"/>
          </p:cNvSpPr>
          <p:nvPr/>
        </p:nvSpPr>
        <p:spPr bwMode="auto">
          <a:xfrm flipH="1">
            <a:off x="5867400" y="5638800"/>
            <a:ext cx="76200" cy="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390" name="Text Box 16"/>
          <p:cNvSpPr txBox="1">
            <a:spLocks noChangeArrowheads="1"/>
          </p:cNvSpPr>
          <p:nvPr/>
        </p:nvSpPr>
        <p:spPr bwMode="auto">
          <a:xfrm>
            <a:off x="3260725" y="28575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1" name="Text Box 17"/>
          <p:cNvSpPr txBox="1">
            <a:spLocks noChangeArrowheads="1"/>
          </p:cNvSpPr>
          <p:nvPr/>
        </p:nvSpPr>
        <p:spPr bwMode="auto">
          <a:xfrm>
            <a:off x="4095750" y="37338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2" name="Text Box 18"/>
          <p:cNvSpPr txBox="1">
            <a:spLocks noChangeArrowheads="1"/>
          </p:cNvSpPr>
          <p:nvPr/>
        </p:nvSpPr>
        <p:spPr bwMode="auto">
          <a:xfrm>
            <a:off x="3962400" y="29718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3" name="Text Box 19"/>
          <p:cNvSpPr txBox="1">
            <a:spLocks noChangeArrowheads="1"/>
          </p:cNvSpPr>
          <p:nvPr/>
        </p:nvSpPr>
        <p:spPr bwMode="auto">
          <a:xfrm>
            <a:off x="5086350" y="28194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grpSp>
        <p:nvGrpSpPr>
          <p:cNvPr id="16394" name="Group 33"/>
          <p:cNvGrpSpPr/>
          <p:nvPr/>
        </p:nvGrpSpPr>
        <p:grpSpPr bwMode="auto">
          <a:xfrm>
            <a:off x="2209800" y="1524000"/>
            <a:ext cx="2209800" cy="1981200"/>
            <a:chOff x="685800" y="2514600"/>
            <a:chExt cx="2209800" cy="1981200"/>
          </a:xfrm>
        </p:grpSpPr>
        <p:sp>
          <p:nvSpPr>
            <p:cNvPr id="16407" name="Oval 9"/>
            <p:cNvSpPr>
              <a:spLocks noChangeArrowheads="1"/>
            </p:cNvSpPr>
            <p:nvPr/>
          </p:nvSpPr>
          <p:spPr bwMode="auto">
            <a:xfrm>
              <a:off x="1752600" y="2514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9</a:t>
              </a:r>
            </a:p>
          </p:txBody>
        </p:sp>
        <p:sp>
          <p:nvSpPr>
            <p:cNvPr id="16408" name="Oval 10"/>
            <p:cNvSpPr>
              <a:spLocks noChangeArrowheads="1"/>
            </p:cNvSpPr>
            <p:nvPr/>
          </p:nvSpPr>
          <p:spPr bwMode="auto">
            <a:xfrm>
              <a:off x="6858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1</a:t>
              </a:r>
            </a:p>
          </p:txBody>
        </p:sp>
        <p:sp>
          <p:nvSpPr>
            <p:cNvPr id="16409" name="Oval 11"/>
            <p:cNvSpPr>
              <a:spLocks noChangeArrowheads="1"/>
            </p:cNvSpPr>
            <p:nvPr/>
          </p:nvSpPr>
          <p:spPr bwMode="auto">
            <a:xfrm>
              <a:off x="1066800" y="3276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5</a:t>
              </a:r>
            </a:p>
          </p:txBody>
        </p:sp>
        <p:sp>
          <p:nvSpPr>
            <p:cNvPr id="16410" name="Oval 12"/>
            <p:cNvSpPr>
              <a:spLocks noChangeArrowheads="1"/>
            </p:cNvSpPr>
            <p:nvPr/>
          </p:nvSpPr>
          <p:spPr bwMode="auto">
            <a:xfrm>
              <a:off x="2438400" y="3276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3</a:t>
              </a:r>
            </a:p>
          </p:txBody>
        </p:sp>
        <p:sp>
          <p:nvSpPr>
            <p:cNvPr id="16411" name="Line 13"/>
            <p:cNvSpPr>
              <a:spLocks noChangeShapeType="1"/>
            </p:cNvSpPr>
            <p:nvPr/>
          </p:nvSpPr>
          <p:spPr bwMode="auto">
            <a:xfrm flipH="1">
              <a:off x="1295400" y="2819400"/>
              <a:ext cx="457200" cy="4572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2" name="Line 14"/>
            <p:cNvSpPr>
              <a:spLocks noChangeShapeType="1"/>
            </p:cNvSpPr>
            <p:nvPr/>
          </p:nvSpPr>
          <p:spPr bwMode="auto">
            <a:xfrm flipH="1">
              <a:off x="914400" y="3657600"/>
              <a:ext cx="228600" cy="3810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3" name="Line 15"/>
            <p:cNvSpPr>
              <a:spLocks noChangeShapeType="1"/>
            </p:cNvSpPr>
            <p:nvPr/>
          </p:nvSpPr>
          <p:spPr bwMode="auto">
            <a:xfrm>
              <a:off x="2209800" y="2819400"/>
              <a:ext cx="381000" cy="4572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4" name="Oval 20"/>
            <p:cNvSpPr>
              <a:spLocks noChangeArrowheads="1"/>
            </p:cNvSpPr>
            <p:nvPr/>
          </p:nvSpPr>
          <p:spPr bwMode="auto">
            <a:xfrm>
              <a:off x="13716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4</a:t>
              </a:r>
            </a:p>
          </p:txBody>
        </p:sp>
        <p:sp>
          <p:nvSpPr>
            <p:cNvPr id="16415" name="Oval 21"/>
            <p:cNvSpPr>
              <a:spLocks noChangeArrowheads="1"/>
            </p:cNvSpPr>
            <p:nvPr/>
          </p:nvSpPr>
          <p:spPr bwMode="auto">
            <a:xfrm>
              <a:off x="21336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2</a:t>
              </a:r>
            </a:p>
          </p:txBody>
        </p:sp>
        <p:sp>
          <p:nvSpPr>
            <p:cNvPr id="16416" name="Line 22"/>
            <p:cNvSpPr>
              <a:spLocks noChangeShapeType="1"/>
            </p:cNvSpPr>
            <p:nvPr/>
          </p:nvSpPr>
          <p:spPr bwMode="auto">
            <a:xfrm>
              <a:off x="1447800" y="3657600"/>
              <a:ext cx="152400" cy="3810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7" name="Line 23"/>
            <p:cNvSpPr>
              <a:spLocks noChangeShapeType="1"/>
            </p:cNvSpPr>
            <p:nvPr/>
          </p:nvSpPr>
          <p:spPr bwMode="auto">
            <a:xfrm flipH="1">
              <a:off x="2362200" y="3657600"/>
              <a:ext cx="152400" cy="381000"/>
            </a:xfrm>
            <a:prstGeom prst="line">
              <a:avLst/>
            </a:prstGeom>
            <a:noFill/>
            <a:ln w="12700">
              <a:solidFill>
                <a:srgbClr val="FF0000"/>
              </a:solidFill>
              <a:round/>
              <a:headEnd type="none" w="sm" len="sm"/>
              <a:tailEnd type="none" w="sm" len="sm"/>
            </a:ln>
          </p:spPr>
          <p:txBody>
            <a:bodyPr wrap="none" anchor="ctr"/>
            <a:lstStyle/>
            <a:p>
              <a:endParaRPr lang="en-US"/>
            </a:p>
          </p:txBody>
        </p:sp>
      </p:grpSp>
      <p:grpSp>
        <p:nvGrpSpPr>
          <p:cNvPr id="16395" name="Group 25"/>
          <p:cNvGrpSpPr/>
          <p:nvPr/>
        </p:nvGrpSpPr>
        <p:grpSpPr bwMode="auto">
          <a:xfrm>
            <a:off x="7239000" y="1981200"/>
            <a:ext cx="2286000" cy="990600"/>
            <a:chOff x="3072" y="1536"/>
            <a:chExt cx="1440" cy="624"/>
          </a:xfrm>
        </p:grpSpPr>
        <p:sp>
          <p:nvSpPr>
            <p:cNvPr id="16397" name="Text Box 26"/>
            <p:cNvSpPr txBox="1">
              <a:spLocks noChangeArrowheads="1"/>
            </p:cNvSpPr>
            <p:nvPr/>
          </p:nvSpPr>
          <p:spPr bwMode="auto">
            <a:xfrm>
              <a:off x="3158" y="1800"/>
              <a:ext cx="195" cy="232"/>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8" name="Rectangle 27"/>
            <p:cNvSpPr>
              <a:spLocks noChangeArrowheads="1"/>
            </p:cNvSpPr>
            <p:nvPr/>
          </p:nvSpPr>
          <p:spPr bwMode="auto">
            <a:xfrm>
              <a:off x="3072" y="1800"/>
              <a:ext cx="1440" cy="360"/>
            </a:xfrm>
            <a:prstGeom prst="rect">
              <a:avLst/>
            </a:prstGeom>
            <a:solidFill>
              <a:schemeClr val="accent1"/>
            </a:solidFill>
            <a:ln w="12700">
              <a:solidFill>
                <a:srgbClr val="FF0000"/>
              </a:solidFill>
              <a:miter lim="800000"/>
              <a:headEnd type="none" w="sm" len="sm"/>
              <a:tailEnd type="none" w="sm" len="sm"/>
            </a:ln>
          </p:spPr>
          <p:txBody>
            <a:bodyPr wrap="none" anchor="ctr"/>
            <a:lstStyle/>
            <a:p>
              <a:endParaRPr lang="en-US" altLang="en-US">
                <a:latin typeface="Calibri" panose="020F0502020204030204" charset="0"/>
              </a:endParaRPr>
            </a:p>
          </p:txBody>
        </p:sp>
        <p:sp>
          <p:nvSpPr>
            <p:cNvPr id="16399" name="Line 28"/>
            <p:cNvSpPr>
              <a:spLocks noChangeShapeType="1"/>
            </p:cNvSpPr>
            <p:nvPr/>
          </p:nvSpPr>
          <p:spPr bwMode="auto">
            <a:xfrm>
              <a:off x="331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0" name="Line 29"/>
            <p:cNvSpPr>
              <a:spLocks noChangeShapeType="1"/>
            </p:cNvSpPr>
            <p:nvPr/>
          </p:nvSpPr>
          <p:spPr bwMode="auto">
            <a:xfrm>
              <a:off x="4269" y="1776"/>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1" name="Line 30"/>
            <p:cNvSpPr>
              <a:spLocks noChangeShapeType="1"/>
            </p:cNvSpPr>
            <p:nvPr/>
          </p:nvSpPr>
          <p:spPr bwMode="auto">
            <a:xfrm>
              <a:off x="451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2" name="Line 31"/>
            <p:cNvSpPr>
              <a:spLocks noChangeShapeType="1"/>
            </p:cNvSpPr>
            <p:nvPr/>
          </p:nvSpPr>
          <p:spPr bwMode="auto">
            <a:xfrm>
              <a:off x="355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3" name="Line 32"/>
            <p:cNvSpPr>
              <a:spLocks noChangeShapeType="1"/>
            </p:cNvSpPr>
            <p:nvPr/>
          </p:nvSpPr>
          <p:spPr bwMode="auto">
            <a:xfrm>
              <a:off x="379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4" name="Line 33"/>
            <p:cNvSpPr>
              <a:spLocks noChangeShapeType="1"/>
            </p:cNvSpPr>
            <p:nvPr/>
          </p:nvSpPr>
          <p:spPr bwMode="auto">
            <a:xfrm>
              <a:off x="403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5" name="Text Box 34"/>
            <p:cNvSpPr txBox="1">
              <a:spLocks noChangeArrowheads="1"/>
            </p:cNvSpPr>
            <p:nvPr/>
          </p:nvSpPr>
          <p:spPr bwMode="auto">
            <a:xfrm>
              <a:off x="3072" y="1536"/>
              <a:ext cx="1394" cy="232"/>
            </a:xfrm>
            <a:prstGeom prst="rect">
              <a:avLst/>
            </a:prstGeom>
            <a:noFill/>
            <a:ln w="12700">
              <a:noFill/>
              <a:miter lim="800000"/>
              <a:headEnd type="none" w="sm" len="sm"/>
              <a:tailEnd type="none" w="sm" len="sm"/>
            </a:ln>
          </p:spPr>
          <p:txBody>
            <a:bodyPr wrap="none">
              <a:spAutoFit/>
            </a:bodyPr>
            <a:lstStyle/>
            <a:p>
              <a:r>
                <a:rPr lang="en-US" altLang="en-US">
                  <a:latin typeface="Calibri" panose="020F0502020204030204" charset="0"/>
                </a:rPr>
                <a:t> 1    2     3     4      5     6</a:t>
              </a:r>
            </a:p>
          </p:txBody>
        </p:sp>
        <p:sp>
          <p:nvSpPr>
            <p:cNvPr id="16406" name="Text Box 35"/>
            <p:cNvSpPr txBox="1">
              <a:spLocks noChangeArrowheads="1"/>
            </p:cNvSpPr>
            <p:nvPr/>
          </p:nvSpPr>
          <p:spPr bwMode="auto">
            <a:xfrm>
              <a:off x="3072" y="1872"/>
              <a:ext cx="1394" cy="232"/>
            </a:xfrm>
            <a:prstGeom prst="rect">
              <a:avLst/>
            </a:prstGeom>
            <a:noFill/>
            <a:ln w="12700">
              <a:noFill/>
              <a:miter lim="800000"/>
              <a:headEnd type="none" w="sm" len="sm"/>
              <a:tailEnd type="none" w="sm" len="sm"/>
            </a:ln>
          </p:spPr>
          <p:txBody>
            <a:bodyPr wrap="none">
              <a:spAutoFit/>
            </a:bodyPr>
            <a:lstStyle/>
            <a:p>
              <a:r>
                <a:rPr lang="en-US" altLang="en-US">
                  <a:solidFill>
                    <a:schemeClr val="bg2"/>
                  </a:solidFill>
                  <a:latin typeface="Calibri" panose="020F0502020204030204" charset="0"/>
                </a:rPr>
                <a:t>9     5      3     1     4     2</a:t>
              </a:r>
            </a:p>
          </p:txBody>
        </p:sp>
      </p:grpSp>
      <p:sp>
        <p:nvSpPr>
          <p:cNvPr id="16396" name="Line 41"/>
          <p:cNvSpPr>
            <a:spLocks noChangeShapeType="1"/>
          </p:cNvSpPr>
          <p:nvPr/>
        </p:nvSpPr>
        <p:spPr bwMode="auto">
          <a:xfrm>
            <a:off x="5410200" y="2667000"/>
            <a:ext cx="914400" cy="0"/>
          </a:xfrm>
          <a:prstGeom prst="line">
            <a:avLst/>
          </a:prstGeom>
          <a:noFill/>
          <a:ln w="76200">
            <a:solidFill>
              <a:schemeClr val="tx1"/>
            </a:solidFill>
            <a:round/>
            <a:headEnd type="none" w="sm" len="sm"/>
            <a:tailEnd type="triangle" w="med" len="med"/>
          </a:ln>
        </p:spPr>
        <p:txBody>
          <a:bodyPr wrap="none" anchor="ctr"/>
          <a:lstStyle/>
          <a:p>
            <a:endParaRPr lang="en-US"/>
          </a:p>
        </p:txBody>
      </p:sp>
      <p:sp>
        <p:nvSpPr>
          <p:cNvPr id="2" name="Text Box 1"/>
          <p:cNvSpPr txBox="1"/>
          <p:nvPr/>
        </p:nvSpPr>
        <p:spPr>
          <a:xfrm>
            <a:off x="7307580" y="386715"/>
            <a:ext cx="4064000" cy="368300"/>
          </a:xfrm>
          <a:prstGeom prst="rect">
            <a:avLst/>
          </a:prstGeom>
          <a:noFill/>
        </p:spPr>
        <p:txBody>
          <a:bodyPr wrap="square" rtlCol="0">
            <a:spAutoFit/>
          </a:bodyPr>
          <a:lstStyle/>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ln>
            <a:miter lim="800000"/>
          </a:ln>
        </p:spPr>
        <p:txBody>
          <a:bodyPr/>
          <a:lstStyle/>
          <a:p>
            <a:pPr>
              <a:defRPr/>
            </a:pPr>
            <a:fld id="{B827F815-FDF5-47C9-A242-B61FCB237BE8}" type="slidenum">
              <a:rPr lang="en-US" altLang="en-US"/>
              <a:t>75</a:t>
            </a:fld>
            <a:endParaRPr lang="en-US" altLang="en-US"/>
          </a:p>
        </p:txBody>
      </p:sp>
      <p:sp useBgFill="1">
        <p:nvSpPr>
          <p:cNvPr id="417794" name="Rectangle 2"/>
          <p:cNvSpPr>
            <a:spLocks noGrp="1" noChangeArrowheads="1"/>
          </p:cNvSpPr>
          <p:nvPr>
            <p:ph type="body" idx="1"/>
          </p:nvPr>
        </p:nvSpPr>
        <p:spPr>
          <a:xfrm>
            <a:off x="1400810" y="1323975"/>
            <a:ext cx="9038590" cy="4752975"/>
          </a:xfrm>
          <a:ln>
            <a:solidFill>
              <a:srgbClr val="FF0000"/>
            </a:solidFill>
          </a:ln>
        </p:spPr>
        <p:txBody>
          <a:bodyPr rtlCol="0">
            <a:normAutofit/>
          </a:bodyPr>
          <a:lstStyle/>
          <a:p>
            <a:pPr marL="914400" indent="-914400" fontAlgn="auto">
              <a:lnSpc>
                <a:spcPct val="120000"/>
              </a:lnSpc>
              <a:spcBef>
                <a:spcPts val="0"/>
              </a:spcBef>
              <a:spcAft>
                <a:spcPts val="0"/>
              </a:spcAft>
              <a:buFont typeface="Monotype Sorts" pitchFamily="2" charset="2"/>
              <a:buNone/>
              <a:defRPr/>
            </a:pPr>
            <a:r>
              <a:rPr lang="en-US" altLang="en-US" dirty="0"/>
              <a:t>Step 1: </a:t>
            </a:r>
            <a:r>
              <a:rPr lang="en-US" altLang="en-US" dirty="0">
                <a:solidFill>
                  <a:srgbClr val="FF0000"/>
                </a:solidFill>
              </a:rPr>
              <a:t>Start</a:t>
            </a:r>
            <a:r>
              <a:rPr lang="en-US" altLang="en-US" dirty="0"/>
              <a:t>ing with the last (</a:t>
            </a:r>
            <a:r>
              <a:rPr lang="en-US" altLang="en-US" dirty="0">
                <a:solidFill>
                  <a:srgbClr val="FF0000"/>
                </a:solidFill>
              </a:rPr>
              <a:t>rightmost</a:t>
            </a:r>
            <a:r>
              <a:rPr lang="en-US" altLang="en-US" dirty="0"/>
              <a:t>) parental (</a:t>
            </a:r>
            <a:r>
              <a:rPr lang="en-US" altLang="en-US" dirty="0" err="1"/>
              <a:t>ie</a:t>
            </a:r>
            <a:r>
              <a:rPr lang="en-US" altLang="en-US" dirty="0"/>
              <a:t> </a:t>
            </a:r>
            <a:r>
              <a:rPr lang="en-US" altLang="en-US" dirty="0">
                <a:solidFill>
                  <a:srgbClr val="FF0000"/>
                </a:solidFill>
              </a:rPr>
              <a:t>interior</a:t>
            </a:r>
            <a:r>
              <a:rPr lang="en-US" altLang="en-US" dirty="0"/>
              <a:t>)    node, fix the heap rooted at it, if it doesn’t satisfy the heap condition: keep exchanging  it with its largest child until the heap</a:t>
            </a:r>
            <a:r>
              <a:rPr lang="en-US" altLang="en-US" sz="2800" dirty="0"/>
              <a:t> </a:t>
            </a:r>
            <a:r>
              <a:rPr lang="en-US" altLang="en-US" dirty="0"/>
              <a:t>condition holds.</a:t>
            </a:r>
          </a:p>
          <a:p>
            <a:pPr marL="1028700" indent="-1028700" fontAlgn="auto">
              <a:spcAft>
                <a:spcPts val="0"/>
              </a:spcAft>
              <a:buFont typeface="Monotype Sorts" pitchFamily="2" charset="2"/>
              <a:buNone/>
              <a:defRPr/>
            </a:pPr>
            <a:r>
              <a:rPr lang="en-US" altLang="en-US" dirty="0"/>
              <a:t>Step 2: Repeat Step 1 for the preceding parental node</a:t>
            </a:r>
          </a:p>
          <a:p>
            <a:pPr marL="1028700" indent="-1028700" fontAlgn="auto">
              <a:spcAft>
                <a:spcPts val="0"/>
              </a:spcAft>
              <a:buFont typeface="Monotype Sorts" pitchFamily="2" charset="2"/>
              <a:buNone/>
              <a:defRPr/>
            </a:pPr>
            <a:endParaRPr lang="en-US" altLang="en-US" dirty="0"/>
          </a:p>
          <a:p>
            <a:pPr marL="1028700" indent="-1028700" fontAlgn="auto">
              <a:spcAft>
                <a:spcPts val="0"/>
              </a:spcAft>
              <a:buFont typeface="Monotype Sorts" pitchFamily="2" charset="2"/>
              <a:buNone/>
              <a:defRPr/>
            </a:pPr>
            <a:r>
              <a:rPr lang="en-US" altLang="en-US" b="1" i="1" dirty="0"/>
              <a:t>Note :   Bottom up: Adding nodes to heap from bottom to top, pushing elements down, as needed in Step 1 is called </a:t>
            </a:r>
            <a:r>
              <a:rPr lang="en-US" altLang="en-US" b="1" i="1" dirty="0" err="1"/>
              <a:t>Heapify</a:t>
            </a:r>
            <a:endParaRPr lang="en-US" altLang="en-US" b="1" i="1" dirty="0"/>
          </a:p>
        </p:txBody>
      </p:sp>
      <p:sp>
        <p:nvSpPr>
          <p:cNvPr id="18436" name="Rectangle 3"/>
          <p:cNvSpPr>
            <a:spLocks noGrp="1" noChangeArrowheads="1"/>
          </p:cNvSpPr>
          <p:nvPr>
            <p:ph type="title"/>
          </p:nvPr>
        </p:nvSpPr>
        <p:spPr>
          <a:xfrm>
            <a:off x="1752600" y="228600"/>
            <a:ext cx="8763000" cy="990600"/>
          </a:xfrm>
        </p:spPr>
        <p:txBody>
          <a:bodyPr/>
          <a:lstStyle/>
          <a:p>
            <a:r>
              <a:rPr lang="en-US" altLang="en-US" sz="4000" b="1">
                <a:solidFill>
                  <a:srgbClr val="92D050"/>
                </a:solidFill>
              </a:rPr>
              <a:t>Stage-1  Building Max-Heap (bottom-up)</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5"/>
          <p:cNvSpPr>
            <a:spLocks noGrp="1"/>
          </p:cNvSpPr>
          <p:nvPr>
            <p:ph type="sldNum" sz="quarter" idx="12"/>
          </p:nvPr>
        </p:nvSpPr>
        <p:spPr>
          <a:xfrm>
            <a:off x="4648200" y="6356350"/>
            <a:ext cx="2895600" cy="365125"/>
          </a:xfrm>
        </p:spPr>
        <p:txBody>
          <a:bodyPr/>
          <a:lstStyle/>
          <a:p>
            <a:pPr algn="ctr">
              <a:defRPr/>
            </a:pPr>
            <a:fld id="{63CE0432-ED0C-47AE-ACAB-8459AA13221B}" type="slidenum">
              <a:rPr lang="en-US"/>
              <a:t>76</a:t>
            </a:fld>
            <a:endParaRPr lang="en-US"/>
          </a:p>
        </p:txBody>
      </p:sp>
      <p:sp>
        <p:nvSpPr>
          <p:cNvPr id="412674" name="Rectangle 2"/>
          <p:cNvSpPr>
            <a:spLocks noGrp="1" noChangeArrowheads="1"/>
          </p:cNvSpPr>
          <p:nvPr>
            <p:ph type="title"/>
          </p:nvPr>
        </p:nvSpPr>
        <p:spPr/>
        <p:txBody>
          <a:bodyPr rtlCol="0">
            <a:normAutofit fontScale="90000"/>
          </a:bodyPr>
          <a:lstStyle/>
          <a:p>
            <a:pPr fontAlgn="auto">
              <a:spcAft>
                <a:spcPts val="0"/>
              </a:spcAft>
              <a:defRPr/>
            </a:pPr>
            <a:r>
              <a:rPr lang="en-US" b="1" dirty="0">
                <a:solidFill>
                  <a:srgbClr val="92D050"/>
                </a:solidFill>
              </a:rPr>
              <a:t>Example to  Building a Heap with Bottom-Up Approach</a:t>
            </a:r>
          </a:p>
        </p:txBody>
      </p:sp>
      <p:sp>
        <p:nvSpPr>
          <p:cNvPr id="19460" name="Rectangle 4"/>
          <p:cNvSpPr>
            <a:spLocks noGrp="1" noChangeArrowheads="1"/>
          </p:cNvSpPr>
          <p:nvPr>
            <p:ph type="body" sz="half" idx="2"/>
          </p:nvPr>
        </p:nvSpPr>
        <p:spPr>
          <a:xfrm>
            <a:off x="1828800" y="1447800"/>
            <a:ext cx="8458200" cy="2057400"/>
          </a:xfrm>
        </p:spPr>
        <p:txBody>
          <a:bodyPr>
            <a:normAutofit lnSpcReduction="10000"/>
          </a:bodyPr>
          <a:lstStyle/>
          <a:p>
            <a:pPr>
              <a:lnSpc>
                <a:spcPct val="120000"/>
              </a:lnSpc>
            </a:pPr>
            <a:r>
              <a:rPr lang="en-US" sz="2400" dirty="0"/>
              <a:t>Convert an array </a:t>
            </a:r>
            <a:r>
              <a:rPr lang="en-US" sz="2400" dirty="0">
                <a:latin typeface="Comic Sans MS" panose="030F0702030302020204" pitchFamily="66" charset="0"/>
              </a:rPr>
              <a:t>A[1 … n]</a:t>
            </a:r>
            <a:r>
              <a:rPr lang="en-US" sz="2400" dirty="0"/>
              <a:t> into a max-heap (</a:t>
            </a:r>
            <a:r>
              <a:rPr lang="en-US" sz="2400" dirty="0">
                <a:latin typeface="Comic Sans MS" panose="030F0702030302020204" pitchFamily="66" charset="0"/>
              </a:rPr>
              <a:t>n = length[A]</a:t>
            </a:r>
            <a:r>
              <a:rPr lang="en-US" sz="2400" dirty="0"/>
              <a:t>) by using bottom-up heap construction - </a:t>
            </a:r>
            <a:r>
              <a:rPr lang="en-US" sz="2400" dirty="0">
                <a:solidFill>
                  <a:srgbClr val="FF0000"/>
                </a:solidFill>
                <a:latin typeface="Comic Sans MS" panose="030F0702030302020204" pitchFamily="66" charset="0"/>
              </a:rPr>
              <a:t>n=10</a:t>
            </a:r>
          </a:p>
          <a:p>
            <a:pPr>
              <a:lnSpc>
                <a:spcPct val="120000"/>
              </a:lnSpc>
            </a:pPr>
            <a:r>
              <a:rPr lang="en-US" sz="2400" dirty="0"/>
              <a:t>Apply HEAPIFY on elements between </a:t>
            </a:r>
            <a:r>
              <a:rPr lang="en-US" sz="2400" dirty="0">
                <a:latin typeface="Comic Sans MS" panose="030F0702030302020204" pitchFamily="66" charset="0"/>
              </a:rPr>
              <a:t>1</a:t>
            </a:r>
            <a:r>
              <a:rPr lang="en-US" sz="2400" dirty="0"/>
              <a:t> </a:t>
            </a:r>
            <a:r>
              <a:rPr lang="en-IN" altLang="en-US" sz="2400" dirty="0"/>
              <a:t>to (n/2)</a:t>
            </a:r>
            <a:r>
              <a:rPr lang="en-US" sz="2400" dirty="0"/>
              <a:t> </a:t>
            </a:r>
            <a:r>
              <a:rPr lang="en-US" sz="2400" dirty="0">
                <a:latin typeface="Comic Sans MS" panose="030F0702030302020204" pitchFamily="66" charset="0"/>
                <a:sym typeface="Symbol" panose="05050102010706020507" pitchFamily="18" charset="2"/>
              </a:rPr>
              <a:t>- </a:t>
            </a:r>
            <a:r>
              <a:rPr lang="en-US" sz="2400" dirty="0">
                <a:solidFill>
                  <a:srgbClr val="FF0000"/>
                </a:solidFill>
                <a:latin typeface="Comic Sans MS" panose="030F0702030302020204" pitchFamily="66" charset="0"/>
                <a:sym typeface="Symbol" panose="05050102010706020507" pitchFamily="18" charset="2"/>
              </a:rPr>
              <a:t>1 to 5</a:t>
            </a:r>
          </a:p>
          <a:p>
            <a:pPr>
              <a:lnSpc>
                <a:spcPct val="120000"/>
              </a:lnSpc>
              <a:buFont typeface="Arial" panose="020B0604020202020204" pitchFamily="34" charset="0"/>
              <a:buNone/>
            </a:pPr>
            <a:r>
              <a:rPr lang="en-US" sz="2400" dirty="0">
                <a:solidFill>
                  <a:srgbClr val="FF0000"/>
                </a:solidFill>
                <a:latin typeface="Comic Sans MS" panose="030F0702030302020204" pitchFamily="66" charset="0"/>
                <a:sym typeface="Symbol" panose="05050102010706020507" pitchFamily="18" charset="2"/>
              </a:rPr>
              <a:t>                  </a:t>
            </a:r>
            <a:r>
              <a:rPr lang="en-US" sz="2400" dirty="0" err="1">
                <a:solidFill>
                  <a:srgbClr val="FF0000"/>
                </a:solidFill>
                <a:latin typeface="Comic Sans MS" panose="030F0702030302020204" pitchFamily="66" charset="0"/>
                <a:sym typeface="Symbol" panose="05050102010706020507" pitchFamily="18" charset="2"/>
              </a:rPr>
              <a:t>i.e</a:t>
            </a:r>
            <a:r>
              <a:rPr lang="en-US" sz="2400" dirty="0">
                <a:solidFill>
                  <a:srgbClr val="FF0000"/>
                </a:solidFill>
                <a:latin typeface="Comic Sans MS" panose="030F0702030302020204" pitchFamily="66" charset="0"/>
                <a:sym typeface="Symbol" panose="05050102010706020507" pitchFamily="18" charset="2"/>
              </a:rPr>
              <a:t>  5-parent nodes they are 4,1,3,2,16</a:t>
            </a:r>
            <a:endParaRPr lang="en-US" sz="2400" dirty="0">
              <a:solidFill>
                <a:srgbClr val="FF0000"/>
              </a:solidFill>
              <a:latin typeface="Comic Sans MS" panose="030F0702030302020204" pitchFamily="66" charset="0"/>
            </a:endParaRPr>
          </a:p>
        </p:txBody>
      </p:sp>
      <p:graphicFrame>
        <p:nvGraphicFramePr>
          <p:cNvPr id="412704" name="Group 32"/>
          <p:cNvGraphicFramePr>
            <a:graphicFrameLocks noGrp="1"/>
          </p:cNvGraphicFramePr>
          <p:nvPr/>
        </p:nvGraphicFramePr>
        <p:xfrm>
          <a:off x="6350000" y="4160838"/>
          <a:ext cx="4141470" cy="335280"/>
        </p:xfrm>
        <a:graphic>
          <a:graphicData uri="http://schemas.openxmlformats.org/drawingml/2006/table">
            <a:tbl>
              <a:tblPr/>
              <a:tblGrid>
                <a:gridCol w="414655">
                  <a:extLst>
                    <a:ext uri="{9D8B030D-6E8A-4147-A177-3AD203B41FA5}">
                      <a16:colId xmlns:a16="http://schemas.microsoft.com/office/drawing/2014/main" val="20000"/>
                    </a:ext>
                  </a:extLst>
                </a:gridCol>
                <a:gridCol w="415925">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414020">
                  <a:extLst>
                    <a:ext uri="{9D8B030D-6E8A-4147-A177-3AD203B41FA5}">
                      <a16:colId xmlns:a16="http://schemas.microsoft.com/office/drawing/2014/main" val="20003"/>
                    </a:ext>
                  </a:extLst>
                </a:gridCol>
                <a:gridCol w="414020">
                  <a:extLst>
                    <a:ext uri="{9D8B030D-6E8A-4147-A177-3AD203B41FA5}">
                      <a16:colId xmlns:a16="http://schemas.microsoft.com/office/drawing/2014/main" val="20004"/>
                    </a:ext>
                  </a:extLst>
                </a:gridCol>
                <a:gridCol w="412750">
                  <a:extLst>
                    <a:ext uri="{9D8B030D-6E8A-4147-A177-3AD203B41FA5}">
                      <a16:colId xmlns:a16="http://schemas.microsoft.com/office/drawing/2014/main" val="20005"/>
                    </a:ext>
                  </a:extLst>
                </a:gridCol>
                <a:gridCol w="414020">
                  <a:extLst>
                    <a:ext uri="{9D8B030D-6E8A-4147-A177-3AD203B41FA5}">
                      <a16:colId xmlns:a16="http://schemas.microsoft.com/office/drawing/2014/main" val="20006"/>
                    </a:ext>
                  </a:extLst>
                </a:gridCol>
                <a:gridCol w="412750">
                  <a:extLst>
                    <a:ext uri="{9D8B030D-6E8A-4147-A177-3AD203B41FA5}">
                      <a16:colId xmlns:a16="http://schemas.microsoft.com/office/drawing/2014/main" val="20007"/>
                    </a:ext>
                  </a:extLst>
                </a:gridCol>
                <a:gridCol w="415925">
                  <a:extLst>
                    <a:ext uri="{9D8B030D-6E8A-4147-A177-3AD203B41FA5}">
                      <a16:colId xmlns:a16="http://schemas.microsoft.com/office/drawing/2014/main" val="20008"/>
                    </a:ext>
                  </a:extLst>
                </a:gridCol>
                <a:gridCol w="414655">
                  <a:extLst>
                    <a:ext uri="{9D8B030D-6E8A-4147-A177-3AD203B41FA5}">
                      <a16:colId xmlns:a16="http://schemas.microsoft.com/office/drawing/2014/main" val="20009"/>
                    </a:ext>
                  </a:extLst>
                </a:gridCol>
              </a:tblGrid>
              <a:tr h="1571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accent2"/>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accent2"/>
                          </a:solidFill>
                          <a:effectLst/>
                          <a:latin typeface="Arial" panose="020B0604020202020204"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accent2"/>
                          </a:solidFill>
                          <a:effectLst/>
                          <a:latin typeface="Arial" panose="020B0604020202020204" pitchFamily="34" charset="0"/>
                        </a:rPr>
                        <a:t>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accent2"/>
                          </a:solidFill>
                          <a:effectLst/>
                          <a:latin typeface="Arial" panose="020B0604020202020204" pitchFamily="34" charset="0"/>
                        </a:rPr>
                        <a:t>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485" name="Text Box 56"/>
          <p:cNvSpPr txBox="1">
            <a:spLocks noChangeArrowheads="1"/>
          </p:cNvSpPr>
          <p:nvPr/>
        </p:nvSpPr>
        <p:spPr bwMode="auto">
          <a:xfrm>
            <a:off x="5788025" y="4114800"/>
            <a:ext cx="375920" cy="368300"/>
          </a:xfrm>
          <a:prstGeom prst="rect">
            <a:avLst/>
          </a:prstGeom>
          <a:noFill/>
          <a:ln w="9525">
            <a:noFill/>
            <a:miter lim="800000"/>
          </a:ln>
        </p:spPr>
        <p:txBody>
          <a:bodyPr wrap="none">
            <a:spAutoFit/>
          </a:bodyPr>
          <a:lstStyle/>
          <a:p>
            <a:r>
              <a:rPr lang="en-US">
                <a:latin typeface="Calibri" panose="020F0502020204030204" charset="0"/>
              </a:rPr>
              <a:t>A:</a:t>
            </a:r>
          </a:p>
        </p:txBody>
      </p:sp>
      <p:grpSp>
        <p:nvGrpSpPr>
          <p:cNvPr id="19486" name="Group 36"/>
          <p:cNvGrpSpPr/>
          <p:nvPr/>
        </p:nvGrpSpPr>
        <p:grpSpPr bwMode="auto">
          <a:xfrm>
            <a:off x="2362200" y="3371850"/>
            <a:ext cx="2943225" cy="2114550"/>
            <a:chOff x="5802313" y="3371850"/>
            <a:chExt cx="2943225" cy="2114550"/>
          </a:xfrm>
        </p:grpSpPr>
        <p:grpSp>
          <p:nvGrpSpPr>
            <p:cNvPr id="19487" name="Group 5"/>
            <p:cNvGrpSpPr/>
            <p:nvPr/>
          </p:nvGrpSpPr>
          <p:grpSpPr bwMode="auto">
            <a:xfrm>
              <a:off x="5802313" y="3441700"/>
              <a:ext cx="2943225" cy="2044700"/>
              <a:chOff x="137" y="715"/>
              <a:chExt cx="1854" cy="1288"/>
            </a:xfrm>
          </p:grpSpPr>
          <p:sp>
            <p:nvSpPr>
              <p:cNvPr id="19489" name="Line 6"/>
              <p:cNvSpPr>
                <a:spLocks noChangeAspect="1" noChangeShapeType="1"/>
              </p:cNvSpPr>
              <p:nvPr/>
            </p:nvSpPr>
            <p:spPr bwMode="auto">
              <a:xfrm flipV="1">
                <a:off x="851" y="1653"/>
                <a:ext cx="259" cy="247"/>
              </a:xfrm>
              <a:prstGeom prst="line">
                <a:avLst/>
              </a:prstGeom>
              <a:noFill/>
              <a:ln w="9525">
                <a:solidFill>
                  <a:schemeClr val="tx1"/>
                </a:solidFill>
                <a:round/>
              </a:ln>
            </p:spPr>
            <p:txBody>
              <a:bodyPr/>
              <a:lstStyle/>
              <a:p>
                <a:endParaRPr lang="en-US"/>
              </a:p>
            </p:txBody>
          </p:sp>
          <p:sp>
            <p:nvSpPr>
              <p:cNvPr id="19490" name="Line 7"/>
              <p:cNvSpPr>
                <a:spLocks noChangeAspect="1" noChangeShapeType="1"/>
              </p:cNvSpPr>
              <p:nvPr/>
            </p:nvSpPr>
            <p:spPr bwMode="auto">
              <a:xfrm flipV="1">
                <a:off x="1318" y="1366"/>
                <a:ext cx="322" cy="307"/>
              </a:xfrm>
              <a:prstGeom prst="line">
                <a:avLst/>
              </a:prstGeom>
              <a:noFill/>
              <a:ln w="9525">
                <a:solidFill>
                  <a:schemeClr val="tx1"/>
                </a:solidFill>
                <a:round/>
              </a:ln>
            </p:spPr>
            <p:txBody>
              <a:bodyPr/>
              <a:lstStyle/>
              <a:p>
                <a:endParaRPr lang="en-US"/>
              </a:p>
            </p:txBody>
          </p:sp>
          <p:sp>
            <p:nvSpPr>
              <p:cNvPr id="19491" name="Line 8"/>
              <p:cNvSpPr>
                <a:spLocks noChangeAspect="1" noChangeShapeType="1"/>
              </p:cNvSpPr>
              <p:nvPr/>
            </p:nvSpPr>
            <p:spPr bwMode="auto">
              <a:xfrm rot="16200000" flipV="1">
                <a:off x="417" y="1611"/>
                <a:ext cx="322" cy="307"/>
              </a:xfrm>
              <a:prstGeom prst="line">
                <a:avLst/>
              </a:prstGeom>
              <a:noFill/>
              <a:ln w="9525">
                <a:solidFill>
                  <a:schemeClr val="tx1"/>
                </a:solidFill>
                <a:round/>
              </a:ln>
            </p:spPr>
            <p:txBody>
              <a:bodyPr/>
              <a:lstStyle/>
              <a:p>
                <a:endParaRPr lang="en-US"/>
              </a:p>
            </p:txBody>
          </p:sp>
          <p:sp>
            <p:nvSpPr>
              <p:cNvPr id="19492" name="Line 9"/>
              <p:cNvSpPr>
                <a:spLocks noChangeAspect="1" noChangeShapeType="1"/>
              </p:cNvSpPr>
              <p:nvPr/>
            </p:nvSpPr>
            <p:spPr bwMode="auto">
              <a:xfrm rot="16200000" flipV="1">
                <a:off x="758" y="1361"/>
                <a:ext cx="322" cy="307"/>
              </a:xfrm>
              <a:prstGeom prst="line">
                <a:avLst/>
              </a:prstGeom>
              <a:noFill/>
              <a:ln w="9525">
                <a:solidFill>
                  <a:schemeClr val="tx1"/>
                </a:solidFill>
                <a:round/>
              </a:ln>
            </p:spPr>
            <p:txBody>
              <a:bodyPr/>
              <a:lstStyle/>
              <a:p>
                <a:endParaRPr lang="en-US"/>
              </a:p>
            </p:txBody>
          </p:sp>
          <p:sp>
            <p:nvSpPr>
              <p:cNvPr id="19493" name="Line 10"/>
              <p:cNvSpPr>
                <a:spLocks noChangeAspect="1" noChangeShapeType="1"/>
              </p:cNvSpPr>
              <p:nvPr/>
            </p:nvSpPr>
            <p:spPr bwMode="auto">
              <a:xfrm rot="16200000" flipV="1">
                <a:off x="1154" y="909"/>
                <a:ext cx="806" cy="768"/>
              </a:xfrm>
              <a:prstGeom prst="line">
                <a:avLst/>
              </a:prstGeom>
              <a:noFill/>
              <a:ln w="9525">
                <a:solidFill>
                  <a:schemeClr val="tx1"/>
                </a:solidFill>
                <a:round/>
              </a:ln>
            </p:spPr>
            <p:txBody>
              <a:bodyPr/>
              <a:lstStyle/>
              <a:p>
                <a:endParaRPr lang="en-US"/>
              </a:p>
            </p:txBody>
          </p:sp>
          <p:sp>
            <p:nvSpPr>
              <p:cNvPr id="19494" name="Line 11"/>
              <p:cNvSpPr>
                <a:spLocks noChangeShapeType="1"/>
              </p:cNvSpPr>
              <p:nvPr/>
            </p:nvSpPr>
            <p:spPr bwMode="auto">
              <a:xfrm flipV="1">
                <a:off x="243" y="937"/>
                <a:ext cx="1008" cy="960"/>
              </a:xfrm>
              <a:prstGeom prst="line">
                <a:avLst/>
              </a:prstGeom>
              <a:noFill/>
              <a:ln w="9525">
                <a:solidFill>
                  <a:schemeClr val="tx1"/>
                </a:solidFill>
                <a:round/>
              </a:ln>
            </p:spPr>
            <p:txBody>
              <a:bodyPr/>
              <a:lstStyle/>
              <a:p>
                <a:endParaRPr lang="en-US"/>
              </a:p>
            </p:txBody>
          </p:sp>
          <p:sp>
            <p:nvSpPr>
              <p:cNvPr id="19495" name="Oval 12"/>
              <p:cNvSpPr>
                <a:spLocks noChangeArrowheads="1"/>
              </p:cNvSpPr>
              <p:nvPr/>
            </p:nvSpPr>
            <p:spPr bwMode="auto">
              <a:xfrm>
                <a:off x="387"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19496" name="Oval 13"/>
              <p:cNvSpPr>
                <a:spLocks noChangeArrowheads="1"/>
              </p:cNvSpPr>
              <p:nvPr/>
            </p:nvSpPr>
            <p:spPr bwMode="auto">
              <a:xfrm>
                <a:off x="137"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19497" name="Oval 14"/>
              <p:cNvSpPr>
                <a:spLocks noChangeArrowheads="1"/>
              </p:cNvSpPr>
              <p:nvPr/>
            </p:nvSpPr>
            <p:spPr bwMode="auto">
              <a:xfrm>
                <a:off x="57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19498" name="Oval 15"/>
              <p:cNvSpPr>
                <a:spLocks noChangeArrowheads="1"/>
              </p:cNvSpPr>
              <p:nvPr/>
            </p:nvSpPr>
            <p:spPr bwMode="auto">
              <a:xfrm>
                <a:off x="675"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19499" name="Oval 16"/>
              <p:cNvSpPr>
                <a:spLocks noChangeArrowheads="1"/>
              </p:cNvSpPr>
              <p:nvPr/>
            </p:nvSpPr>
            <p:spPr bwMode="auto">
              <a:xfrm>
                <a:off x="963" y="1551"/>
                <a:ext cx="202" cy="202"/>
              </a:xfrm>
              <a:prstGeom prst="ellipse">
                <a:avLst/>
              </a:prstGeom>
              <a:solidFill>
                <a:schemeClr val="bg1"/>
              </a:solidFill>
              <a:ln w="19050">
                <a:solidFill>
                  <a:schemeClr val="tx1"/>
                </a:solidFill>
                <a:round/>
              </a:ln>
            </p:spPr>
            <p:txBody>
              <a:bodyPr wrap="none" anchor="ctr"/>
              <a:lstStyle/>
              <a:p>
                <a:pPr algn="ctr"/>
                <a:r>
                  <a:rPr lang="en-US">
                    <a:latin typeface="Calibri" panose="020F0502020204030204" charset="0"/>
                  </a:rPr>
                  <a:t>16</a:t>
                </a:r>
              </a:p>
            </p:txBody>
          </p:sp>
          <p:sp>
            <p:nvSpPr>
              <p:cNvPr id="19500" name="Oval 17"/>
              <p:cNvSpPr>
                <a:spLocks noChangeArrowheads="1"/>
              </p:cNvSpPr>
              <p:nvPr/>
            </p:nvSpPr>
            <p:spPr bwMode="auto">
              <a:xfrm>
                <a:off x="81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19501" name="Oval 18"/>
              <p:cNvSpPr>
                <a:spLocks noChangeArrowheads="1"/>
              </p:cNvSpPr>
              <p:nvPr/>
            </p:nvSpPr>
            <p:spPr bwMode="auto">
              <a:xfrm>
                <a:off x="1131"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19502" name="Oval 19"/>
              <p:cNvSpPr>
                <a:spLocks noChangeArrowheads="1"/>
              </p:cNvSpPr>
              <p:nvPr/>
            </p:nvSpPr>
            <p:spPr bwMode="auto">
              <a:xfrm>
                <a:off x="1537"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19503" name="Oval 20"/>
              <p:cNvSpPr>
                <a:spLocks noChangeArrowheads="1"/>
              </p:cNvSpPr>
              <p:nvPr/>
            </p:nvSpPr>
            <p:spPr bwMode="auto">
              <a:xfrm>
                <a:off x="121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19504" name="Oval 21"/>
              <p:cNvSpPr>
                <a:spLocks noChangeArrowheads="1"/>
              </p:cNvSpPr>
              <p:nvPr/>
            </p:nvSpPr>
            <p:spPr bwMode="auto">
              <a:xfrm>
                <a:off x="178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19505" name="Text Box 22"/>
              <p:cNvSpPr txBox="1">
                <a:spLocks noChangeArrowheads="1"/>
              </p:cNvSpPr>
              <p:nvPr/>
            </p:nvSpPr>
            <p:spPr bwMode="auto">
              <a:xfrm>
                <a:off x="1152" y="715"/>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19506" name="Text Box 23"/>
              <p:cNvSpPr txBox="1">
                <a:spLocks noChangeArrowheads="1"/>
              </p:cNvSpPr>
              <p:nvPr/>
            </p:nvSpPr>
            <p:spPr bwMode="auto">
              <a:xfrm>
                <a:off x="699" y="1148"/>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19507" name="Text Box 24"/>
              <p:cNvSpPr txBox="1">
                <a:spLocks noChangeArrowheads="1"/>
              </p:cNvSpPr>
              <p:nvPr/>
            </p:nvSpPr>
            <p:spPr bwMode="auto">
              <a:xfrm>
                <a:off x="1552" y="1148"/>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19508" name="Text Box 25"/>
              <p:cNvSpPr txBox="1">
                <a:spLocks noChangeArrowheads="1"/>
              </p:cNvSpPr>
              <p:nvPr/>
            </p:nvSpPr>
            <p:spPr bwMode="auto">
              <a:xfrm>
                <a:off x="406" y="1423"/>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19509" name="Text Box 26"/>
              <p:cNvSpPr txBox="1">
                <a:spLocks noChangeArrowheads="1"/>
              </p:cNvSpPr>
              <p:nvPr/>
            </p:nvSpPr>
            <p:spPr bwMode="auto">
              <a:xfrm>
                <a:off x="992" y="1423"/>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19510" name="Text Box 27"/>
              <p:cNvSpPr txBox="1">
                <a:spLocks noChangeArrowheads="1"/>
              </p:cNvSpPr>
              <p:nvPr/>
            </p:nvSpPr>
            <p:spPr bwMode="auto">
              <a:xfrm>
                <a:off x="1237" y="1423"/>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19511" name="Text Box 28"/>
              <p:cNvSpPr txBox="1">
                <a:spLocks noChangeArrowheads="1"/>
              </p:cNvSpPr>
              <p:nvPr/>
            </p:nvSpPr>
            <p:spPr bwMode="auto">
              <a:xfrm>
                <a:off x="1824" y="1423"/>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19512" name="Text Box 29"/>
              <p:cNvSpPr txBox="1">
                <a:spLocks noChangeArrowheads="1"/>
              </p:cNvSpPr>
              <p:nvPr/>
            </p:nvSpPr>
            <p:spPr bwMode="auto">
              <a:xfrm>
                <a:off x="150" y="1664"/>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19513" name="Text Box 30"/>
              <p:cNvSpPr txBox="1">
                <a:spLocks noChangeArrowheads="1"/>
              </p:cNvSpPr>
              <p:nvPr/>
            </p:nvSpPr>
            <p:spPr bwMode="auto">
              <a:xfrm>
                <a:off x="603" y="1664"/>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19514" name="Text Box 31"/>
              <p:cNvSpPr txBox="1">
                <a:spLocks noChangeArrowheads="1"/>
              </p:cNvSpPr>
              <p:nvPr/>
            </p:nvSpPr>
            <p:spPr bwMode="auto">
              <a:xfrm>
                <a:off x="808" y="1664"/>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sp>
          <p:nvSpPr>
            <p:cNvPr id="19488" name="Freeform 57"/>
            <p:cNvSpPr/>
            <p:nvPr/>
          </p:nvSpPr>
          <p:spPr bwMode="auto">
            <a:xfrm>
              <a:off x="5924550" y="3371850"/>
              <a:ext cx="2636838" cy="1811338"/>
            </a:xfrm>
            <a:custGeom>
              <a:avLst/>
              <a:gdLst>
                <a:gd name="T0" fmla="*/ 300 w 1661"/>
                <a:gd name="T1" fmla="*/ 593 h 1141"/>
                <a:gd name="T2" fmla="*/ 260 w 1661"/>
                <a:gd name="T3" fmla="*/ 638 h 1141"/>
                <a:gd name="T4" fmla="*/ 158 w 1661"/>
                <a:gd name="T5" fmla="*/ 666 h 1141"/>
                <a:gd name="T6" fmla="*/ 85 w 1661"/>
                <a:gd name="T7" fmla="*/ 694 h 1141"/>
                <a:gd name="T8" fmla="*/ 57 w 1661"/>
                <a:gd name="T9" fmla="*/ 711 h 1141"/>
                <a:gd name="T10" fmla="*/ 12 w 1661"/>
                <a:gd name="T11" fmla="*/ 768 h 1141"/>
                <a:gd name="T12" fmla="*/ 0 w 1661"/>
                <a:gd name="T13" fmla="*/ 802 h 1141"/>
                <a:gd name="T14" fmla="*/ 40 w 1661"/>
                <a:gd name="T15" fmla="*/ 966 h 1141"/>
                <a:gd name="T16" fmla="*/ 62 w 1661"/>
                <a:gd name="T17" fmla="*/ 1011 h 1141"/>
                <a:gd name="T18" fmla="*/ 91 w 1661"/>
                <a:gd name="T19" fmla="*/ 1056 h 1141"/>
                <a:gd name="T20" fmla="*/ 125 w 1661"/>
                <a:gd name="T21" fmla="*/ 1078 h 1141"/>
                <a:gd name="T22" fmla="*/ 108 w 1661"/>
                <a:gd name="T23" fmla="*/ 1084 h 1141"/>
                <a:gd name="T24" fmla="*/ 147 w 1661"/>
                <a:gd name="T25" fmla="*/ 1095 h 1141"/>
                <a:gd name="T26" fmla="*/ 277 w 1661"/>
                <a:gd name="T27" fmla="*/ 1129 h 1141"/>
                <a:gd name="T28" fmla="*/ 322 w 1661"/>
                <a:gd name="T29" fmla="*/ 1124 h 1141"/>
                <a:gd name="T30" fmla="*/ 334 w 1661"/>
                <a:gd name="T31" fmla="*/ 1135 h 1141"/>
                <a:gd name="T32" fmla="*/ 350 w 1661"/>
                <a:gd name="T33" fmla="*/ 1124 h 1141"/>
                <a:gd name="T34" fmla="*/ 418 w 1661"/>
                <a:gd name="T35" fmla="*/ 1101 h 1141"/>
                <a:gd name="T36" fmla="*/ 475 w 1661"/>
                <a:gd name="T37" fmla="*/ 1078 h 1141"/>
                <a:gd name="T38" fmla="*/ 514 w 1661"/>
                <a:gd name="T39" fmla="*/ 1067 h 1141"/>
                <a:gd name="T40" fmla="*/ 791 w 1661"/>
                <a:gd name="T41" fmla="*/ 1095 h 1141"/>
                <a:gd name="T42" fmla="*/ 910 w 1661"/>
                <a:gd name="T43" fmla="*/ 1141 h 1141"/>
                <a:gd name="T44" fmla="*/ 972 w 1661"/>
                <a:gd name="T45" fmla="*/ 1101 h 1141"/>
                <a:gd name="T46" fmla="*/ 977 w 1661"/>
                <a:gd name="T47" fmla="*/ 920 h 1141"/>
                <a:gd name="T48" fmla="*/ 989 w 1661"/>
                <a:gd name="T49" fmla="*/ 909 h 1141"/>
                <a:gd name="T50" fmla="*/ 1147 w 1661"/>
                <a:gd name="T51" fmla="*/ 824 h 1141"/>
                <a:gd name="T52" fmla="*/ 1373 w 1661"/>
                <a:gd name="T53" fmla="*/ 847 h 1141"/>
                <a:gd name="T54" fmla="*/ 1587 w 1661"/>
                <a:gd name="T55" fmla="*/ 819 h 1141"/>
                <a:gd name="T56" fmla="*/ 1610 w 1661"/>
                <a:gd name="T57" fmla="*/ 796 h 1141"/>
                <a:gd name="T58" fmla="*/ 1638 w 1661"/>
                <a:gd name="T59" fmla="*/ 751 h 1141"/>
                <a:gd name="T60" fmla="*/ 1644 w 1661"/>
                <a:gd name="T61" fmla="*/ 734 h 1141"/>
                <a:gd name="T62" fmla="*/ 1649 w 1661"/>
                <a:gd name="T63" fmla="*/ 717 h 1141"/>
                <a:gd name="T64" fmla="*/ 1661 w 1661"/>
                <a:gd name="T65" fmla="*/ 683 h 1141"/>
                <a:gd name="T66" fmla="*/ 1632 w 1661"/>
                <a:gd name="T67" fmla="*/ 570 h 1141"/>
                <a:gd name="T68" fmla="*/ 1615 w 1661"/>
                <a:gd name="T69" fmla="*/ 519 h 1141"/>
                <a:gd name="T70" fmla="*/ 1610 w 1661"/>
                <a:gd name="T71" fmla="*/ 469 h 1141"/>
                <a:gd name="T72" fmla="*/ 1598 w 1661"/>
                <a:gd name="T73" fmla="*/ 423 h 1141"/>
                <a:gd name="T74" fmla="*/ 1587 w 1661"/>
                <a:gd name="T75" fmla="*/ 367 h 1141"/>
                <a:gd name="T76" fmla="*/ 1553 w 1661"/>
                <a:gd name="T77" fmla="*/ 299 h 1141"/>
                <a:gd name="T78" fmla="*/ 1519 w 1661"/>
                <a:gd name="T79" fmla="*/ 226 h 1141"/>
                <a:gd name="T80" fmla="*/ 1491 w 1661"/>
                <a:gd name="T81" fmla="*/ 186 h 1141"/>
                <a:gd name="T82" fmla="*/ 1378 w 1661"/>
                <a:gd name="T83" fmla="*/ 102 h 1141"/>
                <a:gd name="T84" fmla="*/ 1265 w 1661"/>
                <a:gd name="T85" fmla="*/ 51 h 1141"/>
                <a:gd name="T86" fmla="*/ 1130 w 1661"/>
                <a:gd name="T87" fmla="*/ 0 h 1141"/>
                <a:gd name="T88" fmla="*/ 983 w 1661"/>
                <a:gd name="T89" fmla="*/ 11 h 1141"/>
                <a:gd name="T90" fmla="*/ 926 w 1661"/>
                <a:gd name="T91" fmla="*/ 22 h 1141"/>
                <a:gd name="T92" fmla="*/ 893 w 1661"/>
                <a:gd name="T93" fmla="*/ 34 h 1141"/>
                <a:gd name="T94" fmla="*/ 814 w 1661"/>
                <a:gd name="T95" fmla="*/ 73 h 1141"/>
                <a:gd name="T96" fmla="*/ 734 w 1661"/>
                <a:gd name="T97" fmla="*/ 113 h 1141"/>
                <a:gd name="T98" fmla="*/ 661 w 1661"/>
                <a:gd name="T99" fmla="*/ 164 h 1141"/>
                <a:gd name="T100" fmla="*/ 616 w 1661"/>
                <a:gd name="T101" fmla="*/ 198 h 1141"/>
                <a:gd name="T102" fmla="*/ 582 w 1661"/>
                <a:gd name="T103" fmla="*/ 220 h 1141"/>
                <a:gd name="T104" fmla="*/ 571 w 1661"/>
                <a:gd name="T105" fmla="*/ 237 h 1141"/>
                <a:gd name="T106" fmla="*/ 554 w 1661"/>
                <a:gd name="T107" fmla="*/ 243 h 1141"/>
                <a:gd name="T108" fmla="*/ 531 w 1661"/>
                <a:gd name="T109" fmla="*/ 265 h 1141"/>
                <a:gd name="T110" fmla="*/ 486 w 1661"/>
                <a:gd name="T111" fmla="*/ 294 h 1141"/>
                <a:gd name="T112" fmla="*/ 418 w 1661"/>
                <a:gd name="T113" fmla="*/ 350 h 1141"/>
                <a:gd name="T114" fmla="*/ 384 w 1661"/>
                <a:gd name="T115" fmla="*/ 384 h 1141"/>
                <a:gd name="T116" fmla="*/ 350 w 1661"/>
                <a:gd name="T117" fmla="*/ 440 h 1141"/>
                <a:gd name="T118" fmla="*/ 328 w 1661"/>
                <a:gd name="T119" fmla="*/ 486 h 1141"/>
                <a:gd name="T120" fmla="*/ 300 w 1661"/>
                <a:gd name="T121" fmla="*/ 576 h 1141"/>
                <a:gd name="T122" fmla="*/ 300 w 1661"/>
                <a:gd name="T123" fmla="*/ 593 h 11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61"/>
                <a:gd name="T187" fmla="*/ 0 h 1141"/>
                <a:gd name="T188" fmla="*/ 1661 w 1661"/>
                <a:gd name="T189" fmla="*/ 1141 h 114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61" h="1141">
                  <a:moveTo>
                    <a:pt x="300" y="593"/>
                  </a:moveTo>
                  <a:cubicBezTo>
                    <a:pt x="286" y="607"/>
                    <a:pt x="276" y="625"/>
                    <a:pt x="260" y="638"/>
                  </a:cubicBezTo>
                  <a:cubicBezTo>
                    <a:pt x="241" y="654"/>
                    <a:pt x="183" y="662"/>
                    <a:pt x="158" y="666"/>
                  </a:cubicBezTo>
                  <a:cubicBezTo>
                    <a:pt x="130" y="676"/>
                    <a:pt x="113" y="689"/>
                    <a:pt x="85" y="694"/>
                  </a:cubicBezTo>
                  <a:cubicBezTo>
                    <a:pt x="57" y="725"/>
                    <a:pt x="94" y="689"/>
                    <a:pt x="57" y="711"/>
                  </a:cubicBezTo>
                  <a:cubicBezTo>
                    <a:pt x="39" y="722"/>
                    <a:pt x="22" y="753"/>
                    <a:pt x="12" y="768"/>
                  </a:cubicBezTo>
                  <a:cubicBezTo>
                    <a:pt x="5" y="778"/>
                    <a:pt x="0" y="802"/>
                    <a:pt x="0" y="802"/>
                  </a:cubicBezTo>
                  <a:cubicBezTo>
                    <a:pt x="5" y="868"/>
                    <a:pt x="11" y="910"/>
                    <a:pt x="40" y="966"/>
                  </a:cubicBezTo>
                  <a:cubicBezTo>
                    <a:pt x="49" y="983"/>
                    <a:pt x="48" y="996"/>
                    <a:pt x="62" y="1011"/>
                  </a:cubicBezTo>
                  <a:cubicBezTo>
                    <a:pt x="68" y="1029"/>
                    <a:pt x="75" y="1045"/>
                    <a:pt x="91" y="1056"/>
                  </a:cubicBezTo>
                  <a:cubicBezTo>
                    <a:pt x="102" y="1064"/>
                    <a:pt x="125" y="1078"/>
                    <a:pt x="125" y="1078"/>
                  </a:cubicBezTo>
                  <a:cubicBezTo>
                    <a:pt x="119" y="1080"/>
                    <a:pt x="103" y="1080"/>
                    <a:pt x="108" y="1084"/>
                  </a:cubicBezTo>
                  <a:cubicBezTo>
                    <a:pt x="119" y="1092"/>
                    <a:pt x="134" y="1091"/>
                    <a:pt x="147" y="1095"/>
                  </a:cubicBezTo>
                  <a:cubicBezTo>
                    <a:pt x="191" y="1108"/>
                    <a:pt x="231" y="1122"/>
                    <a:pt x="277" y="1129"/>
                  </a:cubicBezTo>
                  <a:cubicBezTo>
                    <a:pt x="292" y="1127"/>
                    <a:pt x="307" y="1122"/>
                    <a:pt x="322" y="1124"/>
                  </a:cubicBezTo>
                  <a:cubicBezTo>
                    <a:pt x="327" y="1125"/>
                    <a:pt x="329" y="1135"/>
                    <a:pt x="334" y="1135"/>
                  </a:cubicBezTo>
                  <a:cubicBezTo>
                    <a:pt x="340" y="1135"/>
                    <a:pt x="344" y="1127"/>
                    <a:pt x="350" y="1124"/>
                  </a:cubicBezTo>
                  <a:cubicBezTo>
                    <a:pt x="371" y="1114"/>
                    <a:pt x="396" y="1109"/>
                    <a:pt x="418" y="1101"/>
                  </a:cubicBezTo>
                  <a:cubicBezTo>
                    <a:pt x="434" y="1086"/>
                    <a:pt x="454" y="1084"/>
                    <a:pt x="475" y="1078"/>
                  </a:cubicBezTo>
                  <a:cubicBezTo>
                    <a:pt x="488" y="1074"/>
                    <a:pt x="514" y="1067"/>
                    <a:pt x="514" y="1067"/>
                  </a:cubicBezTo>
                  <a:cubicBezTo>
                    <a:pt x="676" y="1072"/>
                    <a:pt x="684" y="1063"/>
                    <a:pt x="791" y="1095"/>
                  </a:cubicBezTo>
                  <a:cubicBezTo>
                    <a:pt x="816" y="1122"/>
                    <a:pt x="874" y="1132"/>
                    <a:pt x="910" y="1141"/>
                  </a:cubicBezTo>
                  <a:cubicBezTo>
                    <a:pt x="953" y="1129"/>
                    <a:pt x="942" y="1129"/>
                    <a:pt x="972" y="1101"/>
                  </a:cubicBezTo>
                  <a:cubicBezTo>
                    <a:pt x="974" y="1041"/>
                    <a:pt x="972" y="980"/>
                    <a:pt x="977" y="920"/>
                  </a:cubicBezTo>
                  <a:cubicBezTo>
                    <a:pt x="977" y="915"/>
                    <a:pt x="986" y="914"/>
                    <a:pt x="989" y="909"/>
                  </a:cubicBezTo>
                  <a:cubicBezTo>
                    <a:pt x="1031" y="839"/>
                    <a:pt x="1068" y="836"/>
                    <a:pt x="1147" y="824"/>
                  </a:cubicBezTo>
                  <a:cubicBezTo>
                    <a:pt x="1224" y="829"/>
                    <a:pt x="1297" y="836"/>
                    <a:pt x="1373" y="847"/>
                  </a:cubicBezTo>
                  <a:cubicBezTo>
                    <a:pt x="1473" y="843"/>
                    <a:pt x="1507" y="843"/>
                    <a:pt x="1587" y="819"/>
                  </a:cubicBezTo>
                  <a:cubicBezTo>
                    <a:pt x="1594" y="811"/>
                    <a:pt x="1604" y="805"/>
                    <a:pt x="1610" y="796"/>
                  </a:cubicBezTo>
                  <a:cubicBezTo>
                    <a:pt x="1625" y="772"/>
                    <a:pt x="1609" y="770"/>
                    <a:pt x="1638" y="751"/>
                  </a:cubicBezTo>
                  <a:cubicBezTo>
                    <a:pt x="1640" y="745"/>
                    <a:pt x="1642" y="740"/>
                    <a:pt x="1644" y="734"/>
                  </a:cubicBezTo>
                  <a:cubicBezTo>
                    <a:pt x="1646" y="728"/>
                    <a:pt x="1647" y="723"/>
                    <a:pt x="1649" y="717"/>
                  </a:cubicBezTo>
                  <a:cubicBezTo>
                    <a:pt x="1653" y="706"/>
                    <a:pt x="1661" y="683"/>
                    <a:pt x="1661" y="683"/>
                  </a:cubicBezTo>
                  <a:cubicBezTo>
                    <a:pt x="1655" y="640"/>
                    <a:pt x="1644" y="611"/>
                    <a:pt x="1632" y="570"/>
                  </a:cubicBezTo>
                  <a:cubicBezTo>
                    <a:pt x="1627" y="553"/>
                    <a:pt x="1615" y="519"/>
                    <a:pt x="1615" y="519"/>
                  </a:cubicBezTo>
                  <a:cubicBezTo>
                    <a:pt x="1613" y="502"/>
                    <a:pt x="1613" y="485"/>
                    <a:pt x="1610" y="469"/>
                  </a:cubicBezTo>
                  <a:cubicBezTo>
                    <a:pt x="1607" y="453"/>
                    <a:pt x="1598" y="423"/>
                    <a:pt x="1598" y="423"/>
                  </a:cubicBezTo>
                  <a:cubicBezTo>
                    <a:pt x="1595" y="403"/>
                    <a:pt x="1596" y="385"/>
                    <a:pt x="1587" y="367"/>
                  </a:cubicBezTo>
                  <a:cubicBezTo>
                    <a:pt x="1576" y="345"/>
                    <a:pt x="1559" y="323"/>
                    <a:pt x="1553" y="299"/>
                  </a:cubicBezTo>
                  <a:cubicBezTo>
                    <a:pt x="1545" y="267"/>
                    <a:pt x="1547" y="244"/>
                    <a:pt x="1519" y="226"/>
                  </a:cubicBezTo>
                  <a:cubicBezTo>
                    <a:pt x="1513" y="206"/>
                    <a:pt x="1505" y="201"/>
                    <a:pt x="1491" y="186"/>
                  </a:cubicBezTo>
                  <a:cubicBezTo>
                    <a:pt x="1479" y="146"/>
                    <a:pt x="1417" y="114"/>
                    <a:pt x="1378" y="102"/>
                  </a:cubicBezTo>
                  <a:cubicBezTo>
                    <a:pt x="1359" y="81"/>
                    <a:pt x="1294" y="60"/>
                    <a:pt x="1265" y="51"/>
                  </a:cubicBezTo>
                  <a:cubicBezTo>
                    <a:pt x="1236" y="19"/>
                    <a:pt x="1170" y="14"/>
                    <a:pt x="1130" y="0"/>
                  </a:cubicBezTo>
                  <a:cubicBezTo>
                    <a:pt x="1058" y="4"/>
                    <a:pt x="1040" y="2"/>
                    <a:pt x="983" y="11"/>
                  </a:cubicBezTo>
                  <a:cubicBezTo>
                    <a:pt x="977" y="12"/>
                    <a:pt x="936" y="19"/>
                    <a:pt x="926" y="22"/>
                  </a:cubicBezTo>
                  <a:cubicBezTo>
                    <a:pt x="915" y="25"/>
                    <a:pt x="893" y="34"/>
                    <a:pt x="893" y="34"/>
                  </a:cubicBezTo>
                  <a:cubicBezTo>
                    <a:pt x="872" y="53"/>
                    <a:pt x="842" y="64"/>
                    <a:pt x="814" y="73"/>
                  </a:cubicBezTo>
                  <a:cubicBezTo>
                    <a:pt x="794" y="93"/>
                    <a:pt x="760" y="100"/>
                    <a:pt x="734" y="113"/>
                  </a:cubicBezTo>
                  <a:cubicBezTo>
                    <a:pt x="708" y="126"/>
                    <a:pt x="684" y="147"/>
                    <a:pt x="661" y="164"/>
                  </a:cubicBezTo>
                  <a:cubicBezTo>
                    <a:pt x="657" y="167"/>
                    <a:pt x="626" y="190"/>
                    <a:pt x="616" y="198"/>
                  </a:cubicBezTo>
                  <a:cubicBezTo>
                    <a:pt x="605" y="206"/>
                    <a:pt x="582" y="220"/>
                    <a:pt x="582" y="220"/>
                  </a:cubicBezTo>
                  <a:cubicBezTo>
                    <a:pt x="578" y="226"/>
                    <a:pt x="576" y="233"/>
                    <a:pt x="571" y="237"/>
                  </a:cubicBezTo>
                  <a:cubicBezTo>
                    <a:pt x="566" y="241"/>
                    <a:pt x="558" y="239"/>
                    <a:pt x="554" y="243"/>
                  </a:cubicBezTo>
                  <a:cubicBezTo>
                    <a:pt x="525" y="272"/>
                    <a:pt x="574" y="252"/>
                    <a:pt x="531" y="265"/>
                  </a:cubicBezTo>
                  <a:cubicBezTo>
                    <a:pt x="517" y="280"/>
                    <a:pt x="505" y="287"/>
                    <a:pt x="486" y="294"/>
                  </a:cubicBezTo>
                  <a:cubicBezTo>
                    <a:pt x="476" y="309"/>
                    <a:pt x="435" y="339"/>
                    <a:pt x="418" y="350"/>
                  </a:cubicBezTo>
                  <a:cubicBezTo>
                    <a:pt x="411" y="373"/>
                    <a:pt x="401" y="369"/>
                    <a:pt x="384" y="384"/>
                  </a:cubicBezTo>
                  <a:cubicBezTo>
                    <a:pt x="379" y="401"/>
                    <a:pt x="363" y="428"/>
                    <a:pt x="350" y="440"/>
                  </a:cubicBezTo>
                  <a:cubicBezTo>
                    <a:pt x="344" y="459"/>
                    <a:pt x="341" y="471"/>
                    <a:pt x="328" y="486"/>
                  </a:cubicBezTo>
                  <a:cubicBezTo>
                    <a:pt x="319" y="516"/>
                    <a:pt x="310" y="546"/>
                    <a:pt x="300" y="576"/>
                  </a:cubicBezTo>
                  <a:cubicBezTo>
                    <a:pt x="294" y="595"/>
                    <a:pt x="288" y="593"/>
                    <a:pt x="300" y="593"/>
                  </a:cubicBezTo>
                  <a:close/>
                </a:path>
              </a:pathLst>
            </a:custGeom>
            <a:noFill/>
            <a:ln w="25400">
              <a:solidFill>
                <a:schemeClr val="tx1"/>
              </a:solidFill>
              <a:prstDash val="dash"/>
              <a:round/>
            </a:ln>
          </p:spPr>
          <p:txBody>
            <a:bodyPr/>
            <a:lstStyle/>
            <a:p>
              <a:endParaRPr lang="en-US">
                <a:latin typeface="Calibri" panose="020F0502020204030204" charset="0"/>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lide Number Placeholder 4"/>
          <p:cNvSpPr>
            <a:spLocks noGrp="1"/>
          </p:cNvSpPr>
          <p:nvPr>
            <p:ph type="sldNum" sz="quarter" idx="11"/>
          </p:nvPr>
        </p:nvSpPr>
        <p:spPr/>
        <p:txBody>
          <a:bodyPr/>
          <a:lstStyle/>
          <a:p>
            <a:pPr>
              <a:defRPr/>
            </a:pPr>
            <a:fld id="{DE1602DA-AA58-459A-826A-B19037909225}" type="slidenum">
              <a:rPr lang="en-US"/>
              <a:t>77</a:t>
            </a:fld>
            <a:endParaRPr lang="en-US"/>
          </a:p>
        </p:txBody>
      </p:sp>
      <p:sp>
        <p:nvSpPr>
          <p:cNvPr id="20483" name="Rectangle 2"/>
          <p:cNvSpPr>
            <a:spLocks noGrp="1" noChangeArrowheads="1"/>
          </p:cNvSpPr>
          <p:nvPr>
            <p:ph type="title"/>
          </p:nvPr>
        </p:nvSpPr>
        <p:spPr/>
        <p:txBody>
          <a:bodyPr/>
          <a:lstStyle/>
          <a:p>
            <a:pPr algn="l"/>
            <a:r>
              <a:rPr lang="en-US"/>
              <a:t>Example:         A</a:t>
            </a:r>
          </a:p>
        </p:txBody>
      </p:sp>
      <p:graphicFrame>
        <p:nvGraphicFramePr>
          <p:cNvPr id="429059" name="Group 3"/>
          <p:cNvGraphicFramePr>
            <a:graphicFrameLocks noGrp="1"/>
          </p:cNvGraphicFramePr>
          <p:nvPr>
            <p:ph idx="1"/>
          </p:nvPr>
        </p:nvGraphicFramePr>
        <p:xfrm>
          <a:off x="5872163" y="381000"/>
          <a:ext cx="4141470" cy="335280"/>
        </p:xfrm>
        <a:graphic>
          <a:graphicData uri="http://schemas.openxmlformats.org/drawingml/2006/table">
            <a:tbl>
              <a:tblPr/>
              <a:tblGrid>
                <a:gridCol w="414020">
                  <a:extLst>
                    <a:ext uri="{9D8B030D-6E8A-4147-A177-3AD203B41FA5}">
                      <a16:colId xmlns:a16="http://schemas.microsoft.com/office/drawing/2014/main" val="20000"/>
                    </a:ext>
                  </a:extLst>
                </a:gridCol>
                <a:gridCol w="415925">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414655">
                  <a:extLst>
                    <a:ext uri="{9D8B030D-6E8A-4147-A177-3AD203B41FA5}">
                      <a16:colId xmlns:a16="http://schemas.microsoft.com/office/drawing/2014/main" val="20003"/>
                    </a:ext>
                  </a:extLst>
                </a:gridCol>
                <a:gridCol w="414020">
                  <a:extLst>
                    <a:ext uri="{9D8B030D-6E8A-4147-A177-3AD203B41FA5}">
                      <a16:colId xmlns:a16="http://schemas.microsoft.com/office/drawing/2014/main" val="20004"/>
                    </a:ext>
                  </a:extLst>
                </a:gridCol>
                <a:gridCol w="412750">
                  <a:extLst>
                    <a:ext uri="{9D8B030D-6E8A-4147-A177-3AD203B41FA5}">
                      <a16:colId xmlns:a16="http://schemas.microsoft.com/office/drawing/2014/main" val="20005"/>
                    </a:ext>
                  </a:extLst>
                </a:gridCol>
                <a:gridCol w="414655">
                  <a:extLst>
                    <a:ext uri="{9D8B030D-6E8A-4147-A177-3AD203B41FA5}">
                      <a16:colId xmlns:a16="http://schemas.microsoft.com/office/drawing/2014/main" val="20006"/>
                    </a:ext>
                  </a:extLst>
                </a:gridCol>
                <a:gridCol w="412750">
                  <a:extLst>
                    <a:ext uri="{9D8B030D-6E8A-4147-A177-3AD203B41FA5}">
                      <a16:colId xmlns:a16="http://schemas.microsoft.com/office/drawing/2014/main" val="20007"/>
                    </a:ext>
                  </a:extLst>
                </a:gridCol>
                <a:gridCol w="415925">
                  <a:extLst>
                    <a:ext uri="{9D8B030D-6E8A-4147-A177-3AD203B41FA5}">
                      <a16:colId xmlns:a16="http://schemas.microsoft.com/office/drawing/2014/main" val="20008"/>
                    </a:ext>
                  </a:extLst>
                </a:gridCol>
                <a:gridCol w="414020">
                  <a:extLst>
                    <a:ext uri="{9D8B030D-6E8A-4147-A177-3AD203B41FA5}">
                      <a16:colId xmlns:a16="http://schemas.microsoft.com/office/drawing/2014/main" val="20009"/>
                    </a:ext>
                  </a:extLst>
                </a:gridCol>
              </a:tblGrid>
              <a:tr h="1444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2" name="Group 27"/>
          <p:cNvGrpSpPr/>
          <p:nvPr/>
        </p:nvGrpSpPr>
        <p:grpSpPr bwMode="auto">
          <a:xfrm>
            <a:off x="1749425" y="1524000"/>
            <a:ext cx="2943225" cy="2044700"/>
            <a:chOff x="137" y="715"/>
            <a:chExt cx="1854" cy="1288"/>
          </a:xfrm>
        </p:grpSpPr>
        <p:sp>
          <p:nvSpPr>
            <p:cNvPr id="20649" name="Line 28"/>
            <p:cNvSpPr>
              <a:spLocks noChangeAspect="1" noChangeShapeType="1"/>
            </p:cNvSpPr>
            <p:nvPr/>
          </p:nvSpPr>
          <p:spPr bwMode="auto">
            <a:xfrm flipV="1">
              <a:off x="851" y="1653"/>
              <a:ext cx="259" cy="247"/>
            </a:xfrm>
            <a:prstGeom prst="line">
              <a:avLst/>
            </a:prstGeom>
            <a:noFill/>
            <a:ln w="9525">
              <a:solidFill>
                <a:schemeClr val="tx1"/>
              </a:solidFill>
              <a:round/>
            </a:ln>
          </p:spPr>
          <p:txBody>
            <a:bodyPr/>
            <a:lstStyle/>
            <a:p>
              <a:endParaRPr lang="en-US"/>
            </a:p>
          </p:txBody>
        </p:sp>
        <p:sp>
          <p:nvSpPr>
            <p:cNvPr id="20650" name="Line 29"/>
            <p:cNvSpPr>
              <a:spLocks noChangeAspect="1" noChangeShapeType="1"/>
            </p:cNvSpPr>
            <p:nvPr/>
          </p:nvSpPr>
          <p:spPr bwMode="auto">
            <a:xfrm flipV="1">
              <a:off x="1318" y="1366"/>
              <a:ext cx="322" cy="307"/>
            </a:xfrm>
            <a:prstGeom prst="line">
              <a:avLst/>
            </a:prstGeom>
            <a:noFill/>
            <a:ln w="9525">
              <a:solidFill>
                <a:schemeClr val="tx1"/>
              </a:solidFill>
              <a:round/>
            </a:ln>
          </p:spPr>
          <p:txBody>
            <a:bodyPr/>
            <a:lstStyle/>
            <a:p>
              <a:endParaRPr lang="en-US"/>
            </a:p>
          </p:txBody>
        </p:sp>
        <p:sp>
          <p:nvSpPr>
            <p:cNvPr id="20651" name="Line 30"/>
            <p:cNvSpPr>
              <a:spLocks noChangeAspect="1" noChangeShapeType="1"/>
            </p:cNvSpPr>
            <p:nvPr/>
          </p:nvSpPr>
          <p:spPr bwMode="auto">
            <a:xfrm rot="16200000" flipV="1">
              <a:off x="417" y="1611"/>
              <a:ext cx="322" cy="307"/>
            </a:xfrm>
            <a:prstGeom prst="line">
              <a:avLst/>
            </a:prstGeom>
            <a:noFill/>
            <a:ln w="9525">
              <a:solidFill>
                <a:schemeClr val="tx1"/>
              </a:solidFill>
              <a:round/>
            </a:ln>
          </p:spPr>
          <p:txBody>
            <a:bodyPr/>
            <a:lstStyle/>
            <a:p>
              <a:endParaRPr lang="en-US"/>
            </a:p>
          </p:txBody>
        </p:sp>
        <p:sp>
          <p:nvSpPr>
            <p:cNvPr id="20652" name="Line 31"/>
            <p:cNvSpPr>
              <a:spLocks noChangeAspect="1" noChangeShapeType="1"/>
            </p:cNvSpPr>
            <p:nvPr/>
          </p:nvSpPr>
          <p:spPr bwMode="auto">
            <a:xfrm rot="16200000" flipV="1">
              <a:off x="758" y="1361"/>
              <a:ext cx="322" cy="307"/>
            </a:xfrm>
            <a:prstGeom prst="line">
              <a:avLst/>
            </a:prstGeom>
            <a:noFill/>
            <a:ln w="9525">
              <a:solidFill>
                <a:schemeClr val="tx1"/>
              </a:solidFill>
              <a:round/>
            </a:ln>
          </p:spPr>
          <p:txBody>
            <a:bodyPr/>
            <a:lstStyle/>
            <a:p>
              <a:endParaRPr lang="en-US"/>
            </a:p>
          </p:txBody>
        </p:sp>
        <p:sp>
          <p:nvSpPr>
            <p:cNvPr id="20653" name="Line 32"/>
            <p:cNvSpPr>
              <a:spLocks noChangeAspect="1" noChangeShapeType="1"/>
            </p:cNvSpPr>
            <p:nvPr/>
          </p:nvSpPr>
          <p:spPr bwMode="auto">
            <a:xfrm rot="16200000" flipV="1">
              <a:off x="1154" y="909"/>
              <a:ext cx="806" cy="768"/>
            </a:xfrm>
            <a:prstGeom prst="line">
              <a:avLst/>
            </a:prstGeom>
            <a:noFill/>
            <a:ln w="9525">
              <a:solidFill>
                <a:schemeClr val="tx1"/>
              </a:solidFill>
              <a:round/>
            </a:ln>
          </p:spPr>
          <p:txBody>
            <a:bodyPr/>
            <a:lstStyle/>
            <a:p>
              <a:endParaRPr lang="en-US"/>
            </a:p>
          </p:txBody>
        </p:sp>
        <p:sp>
          <p:nvSpPr>
            <p:cNvPr id="20654" name="Line 33"/>
            <p:cNvSpPr>
              <a:spLocks noChangeShapeType="1"/>
            </p:cNvSpPr>
            <p:nvPr/>
          </p:nvSpPr>
          <p:spPr bwMode="auto">
            <a:xfrm flipV="1">
              <a:off x="243" y="937"/>
              <a:ext cx="1008" cy="960"/>
            </a:xfrm>
            <a:prstGeom prst="line">
              <a:avLst/>
            </a:prstGeom>
            <a:noFill/>
            <a:ln w="9525">
              <a:solidFill>
                <a:schemeClr val="tx1"/>
              </a:solidFill>
              <a:round/>
            </a:ln>
          </p:spPr>
          <p:txBody>
            <a:bodyPr/>
            <a:lstStyle/>
            <a:p>
              <a:endParaRPr lang="en-US"/>
            </a:p>
          </p:txBody>
        </p:sp>
        <p:sp>
          <p:nvSpPr>
            <p:cNvPr id="20655" name="Oval 34"/>
            <p:cNvSpPr>
              <a:spLocks noChangeArrowheads="1"/>
            </p:cNvSpPr>
            <p:nvPr/>
          </p:nvSpPr>
          <p:spPr bwMode="auto">
            <a:xfrm>
              <a:off x="387"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20656" name="Oval 35"/>
            <p:cNvSpPr>
              <a:spLocks noChangeArrowheads="1"/>
            </p:cNvSpPr>
            <p:nvPr/>
          </p:nvSpPr>
          <p:spPr bwMode="auto">
            <a:xfrm>
              <a:off x="137"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657" name="Oval 36"/>
            <p:cNvSpPr>
              <a:spLocks noChangeArrowheads="1"/>
            </p:cNvSpPr>
            <p:nvPr/>
          </p:nvSpPr>
          <p:spPr bwMode="auto">
            <a:xfrm>
              <a:off x="57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658" name="Oval 37"/>
            <p:cNvSpPr>
              <a:spLocks noChangeArrowheads="1"/>
            </p:cNvSpPr>
            <p:nvPr/>
          </p:nvSpPr>
          <p:spPr bwMode="auto">
            <a:xfrm>
              <a:off x="675"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20659" name="Oval 38"/>
            <p:cNvSpPr>
              <a:spLocks noChangeArrowheads="1"/>
            </p:cNvSpPr>
            <p:nvPr/>
          </p:nvSpPr>
          <p:spPr bwMode="auto">
            <a:xfrm>
              <a:off x="963" y="1551"/>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16</a:t>
              </a:r>
            </a:p>
          </p:txBody>
        </p:sp>
        <p:sp>
          <p:nvSpPr>
            <p:cNvPr id="20660" name="Oval 39"/>
            <p:cNvSpPr>
              <a:spLocks noChangeArrowheads="1"/>
            </p:cNvSpPr>
            <p:nvPr/>
          </p:nvSpPr>
          <p:spPr bwMode="auto">
            <a:xfrm>
              <a:off x="81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661" name="Oval 40"/>
            <p:cNvSpPr>
              <a:spLocks noChangeArrowheads="1"/>
            </p:cNvSpPr>
            <p:nvPr/>
          </p:nvSpPr>
          <p:spPr bwMode="auto">
            <a:xfrm>
              <a:off x="1131"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20662" name="Oval 41"/>
            <p:cNvSpPr>
              <a:spLocks noChangeArrowheads="1"/>
            </p:cNvSpPr>
            <p:nvPr/>
          </p:nvSpPr>
          <p:spPr bwMode="auto">
            <a:xfrm>
              <a:off x="1537"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20663" name="Oval 42"/>
            <p:cNvSpPr>
              <a:spLocks noChangeArrowheads="1"/>
            </p:cNvSpPr>
            <p:nvPr/>
          </p:nvSpPr>
          <p:spPr bwMode="auto">
            <a:xfrm>
              <a:off x="121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664" name="Oval 43"/>
            <p:cNvSpPr>
              <a:spLocks noChangeArrowheads="1"/>
            </p:cNvSpPr>
            <p:nvPr/>
          </p:nvSpPr>
          <p:spPr bwMode="auto">
            <a:xfrm>
              <a:off x="178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665" name="Text Box 44"/>
            <p:cNvSpPr txBox="1">
              <a:spLocks noChangeArrowheads="1"/>
            </p:cNvSpPr>
            <p:nvPr/>
          </p:nvSpPr>
          <p:spPr bwMode="auto">
            <a:xfrm>
              <a:off x="1152" y="715"/>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666" name="Text Box 45"/>
            <p:cNvSpPr txBox="1">
              <a:spLocks noChangeArrowheads="1"/>
            </p:cNvSpPr>
            <p:nvPr/>
          </p:nvSpPr>
          <p:spPr bwMode="auto">
            <a:xfrm>
              <a:off x="699" y="1148"/>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667" name="Text Box 46"/>
            <p:cNvSpPr txBox="1">
              <a:spLocks noChangeArrowheads="1"/>
            </p:cNvSpPr>
            <p:nvPr/>
          </p:nvSpPr>
          <p:spPr bwMode="auto">
            <a:xfrm>
              <a:off x="1552" y="1148"/>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668" name="Text Box 47"/>
            <p:cNvSpPr txBox="1">
              <a:spLocks noChangeArrowheads="1"/>
            </p:cNvSpPr>
            <p:nvPr/>
          </p:nvSpPr>
          <p:spPr bwMode="auto">
            <a:xfrm>
              <a:off x="406" y="1423"/>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669" name="Text Box 48"/>
            <p:cNvSpPr txBox="1">
              <a:spLocks noChangeArrowheads="1"/>
            </p:cNvSpPr>
            <p:nvPr/>
          </p:nvSpPr>
          <p:spPr bwMode="auto">
            <a:xfrm>
              <a:off x="992" y="1423"/>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670" name="Text Box 49"/>
            <p:cNvSpPr txBox="1">
              <a:spLocks noChangeArrowheads="1"/>
            </p:cNvSpPr>
            <p:nvPr/>
          </p:nvSpPr>
          <p:spPr bwMode="auto">
            <a:xfrm>
              <a:off x="1237" y="1423"/>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671" name="Text Box 50"/>
            <p:cNvSpPr txBox="1">
              <a:spLocks noChangeArrowheads="1"/>
            </p:cNvSpPr>
            <p:nvPr/>
          </p:nvSpPr>
          <p:spPr bwMode="auto">
            <a:xfrm>
              <a:off x="1824" y="1423"/>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672" name="Text Box 51"/>
            <p:cNvSpPr txBox="1">
              <a:spLocks noChangeArrowheads="1"/>
            </p:cNvSpPr>
            <p:nvPr/>
          </p:nvSpPr>
          <p:spPr bwMode="auto">
            <a:xfrm>
              <a:off x="150" y="1664"/>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673" name="Text Box 52"/>
            <p:cNvSpPr txBox="1">
              <a:spLocks noChangeArrowheads="1"/>
            </p:cNvSpPr>
            <p:nvPr/>
          </p:nvSpPr>
          <p:spPr bwMode="auto">
            <a:xfrm>
              <a:off x="603" y="1664"/>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674" name="Text Box 53"/>
            <p:cNvSpPr txBox="1">
              <a:spLocks noChangeArrowheads="1"/>
            </p:cNvSpPr>
            <p:nvPr/>
          </p:nvSpPr>
          <p:spPr bwMode="auto">
            <a:xfrm>
              <a:off x="808" y="1664"/>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grpSp>
        <p:nvGrpSpPr>
          <p:cNvPr id="3" name="Group 54"/>
          <p:cNvGrpSpPr/>
          <p:nvPr/>
        </p:nvGrpSpPr>
        <p:grpSpPr bwMode="auto">
          <a:xfrm>
            <a:off x="1741488" y="4279900"/>
            <a:ext cx="2943225" cy="2044700"/>
            <a:chOff x="137" y="2528"/>
            <a:chExt cx="1854" cy="1288"/>
          </a:xfrm>
        </p:grpSpPr>
        <p:sp>
          <p:nvSpPr>
            <p:cNvPr id="20623" name="Line 55"/>
            <p:cNvSpPr>
              <a:spLocks noChangeAspect="1" noChangeShapeType="1"/>
            </p:cNvSpPr>
            <p:nvPr/>
          </p:nvSpPr>
          <p:spPr bwMode="auto">
            <a:xfrm flipV="1">
              <a:off x="851" y="3466"/>
              <a:ext cx="259" cy="247"/>
            </a:xfrm>
            <a:prstGeom prst="line">
              <a:avLst/>
            </a:prstGeom>
            <a:noFill/>
            <a:ln w="9525">
              <a:solidFill>
                <a:schemeClr val="tx1"/>
              </a:solidFill>
              <a:round/>
            </a:ln>
          </p:spPr>
          <p:txBody>
            <a:bodyPr/>
            <a:lstStyle/>
            <a:p>
              <a:endParaRPr lang="en-US"/>
            </a:p>
          </p:txBody>
        </p:sp>
        <p:sp>
          <p:nvSpPr>
            <p:cNvPr id="20624" name="Line 56"/>
            <p:cNvSpPr>
              <a:spLocks noChangeAspect="1" noChangeShapeType="1"/>
            </p:cNvSpPr>
            <p:nvPr/>
          </p:nvSpPr>
          <p:spPr bwMode="auto">
            <a:xfrm flipV="1">
              <a:off x="1318" y="3179"/>
              <a:ext cx="322" cy="307"/>
            </a:xfrm>
            <a:prstGeom prst="line">
              <a:avLst/>
            </a:prstGeom>
            <a:noFill/>
            <a:ln w="9525">
              <a:solidFill>
                <a:schemeClr val="tx1"/>
              </a:solidFill>
              <a:round/>
            </a:ln>
          </p:spPr>
          <p:txBody>
            <a:bodyPr/>
            <a:lstStyle/>
            <a:p>
              <a:endParaRPr lang="en-US"/>
            </a:p>
          </p:txBody>
        </p:sp>
        <p:sp>
          <p:nvSpPr>
            <p:cNvPr id="20625" name="Line 57"/>
            <p:cNvSpPr>
              <a:spLocks noChangeAspect="1" noChangeShapeType="1"/>
            </p:cNvSpPr>
            <p:nvPr/>
          </p:nvSpPr>
          <p:spPr bwMode="auto">
            <a:xfrm rot="16200000" flipV="1">
              <a:off x="417" y="3424"/>
              <a:ext cx="322" cy="307"/>
            </a:xfrm>
            <a:prstGeom prst="line">
              <a:avLst/>
            </a:prstGeom>
            <a:noFill/>
            <a:ln w="9525">
              <a:solidFill>
                <a:schemeClr val="tx1"/>
              </a:solidFill>
              <a:round/>
            </a:ln>
          </p:spPr>
          <p:txBody>
            <a:bodyPr/>
            <a:lstStyle/>
            <a:p>
              <a:endParaRPr lang="en-US"/>
            </a:p>
          </p:txBody>
        </p:sp>
        <p:sp>
          <p:nvSpPr>
            <p:cNvPr id="20626" name="Line 58"/>
            <p:cNvSpPr>
              <a:spLocks noChangeAspect="1" noChangeShapeType="1"/>
            </p:cNvSpPr>
            <p:nvPr/>
          </p:nvSpPr>
          <p:spPr bwMode="auto">
            <a:xfrm rot="16200000" flipV="1">
              <a:off x="758" y="3174"/>
              <a:ext cx="322" cy="307"/>
            </a:xfrm>
            <a:prstGeom prst="line">
              <a:avLst/>
            </a:prstGeom>
            <a:noFill/>
            <a:ln w="9525">
              <a:solidFill>
                <a:schemeClr val="tx1"/>
              </a:solidFill>
              <a:round/>
            </a:ln>
          </p:spPr>
          <p:txBody>
            <a:bodyPr/>
            <a:lstStyle/>
            <a:p>
              <a:endParaRPr lang="en-US"/>
            </a:p>
          </p:txBody>
        </p:sp>
        <p:sp>
          <p:nvSpPr>
            <p:cNvPr id="20627" name="Line 59"/>
            <p:cNvSpPr>
              <a:spLocks noChangeAspect="1" noChangeShapeType="1"/>
            </p:cNvSpPr>
            <p:nvPr/>
          </p:nvSpPr>
          <p:spPr bwMode="auto">
            <a:xfrm rot="16200000" flipV="1">
              <a:off x="1154" y="2722"/>
              <a:ext cx="806" cy="768"/>
            </a:xfrm>
            <a:prstGeom prst="line">
              <a:avLst/>
            </a:prstGeom>
            <a:noFill/>
            <a:ln w="9525">
              <a:solidFill>
                <a:schemeClr val="tx1"/>
              </a:solidFill>
              <a:round/>
            </a:ln>
          </p:spPr>
          <p:txBody>
            <a:bodyPr/>
            <a:lstStyle/>
            <a:p>
              <a:endParaRPr lang="en-US"/>
            </a:p>
          </p:txBody>
        </p:sp>
        <p:sp>
          <p:nvSpPr>
            <p:cNvPr id="20628" name="Line 60"/>
            <p:cNvSpPr>
              <a:spLocks noChangeShapeType="1"/>
            </p:cNvSpPr>
            <p:nvPr/>
          </p:nvSpPr>
          <p:spPr bwMode="auto">
            <a:xfrm flipV="1">
              <a:off x="243" y="2750"/>
              <a:ext cx="1008" cy="960"/>
            </a:xfrm>
            <a:prstGeom prst="line">
              <a:avLst/>
            </a:prstGeom>
            <a:noFill/>
            <a:ln w="9525">
              <a:solidFill>
                <a:schemeClr val="tx1"/>
              </a:solidFill>
              <a:round/>
            </a:ln>
          </p:spPr>
          <p:txBody>
            <a:bodyPr/>
            <a:lstStyle/>
            <a:p>
              <a:endParaRPr lang="en-US"/>
            </a:p>
          </p:txBody>
        </p:sp>
        <p:sp>
          <p:nvSpPr>
            <p:cNvPr id="20629" name="Oval 61"/>
            <p:cNvSpPr>
              <a:spLocks noChangeArrowheads="1"/>
            </p:cNvSpPr>
            <p:nvPr/>
          </p:nvSpPr>
          <p:spPr bwMode="auto">
            <a:xfrm>
              <a:off x="387"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630" name="Oval 62"/>
            <p:cNvSpPr>
              <a:spLocks noChangeArrowheads="1"/>
            </p:cNvSpPr>
            <p:nvPr/>
          </p:nvSpPr>
          <p:spPr bwMode="auto">
            <a:xfrm>
              <a:off x="137"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20631" name="Oval 63"/>
            <p:cNvSpPr>
              <a:spLocks noChangeArrowheads="1"/>
            </p:cNvSpPr>
            <p:nvPr/>
          </p:nvSpPr>
          <p:spPr bwMode="auto">
            <a:xfrm>
              <a:off x="579"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632" name="Oval 64"/>
            <p:cNvSpPr>
              <a:spLocks noChangeArrowheads="1"/>
            </p:cNvSpPr>
            <p:nvPr/>
          </p:nvSpPr>
          <p:spPr bwMode="auto">
            <a:xfrm>
              <a:off x="675" y="3086"/>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1</a:t>
              </a:r>
            </a:p>
          </p:txBody>
        </p:sp>
        <p:sp>
          <p:nvSpPr>
            <p:cNvPr id="20633" name="Oval 65"/>
            <p:cNvSpPr>
              <a:spLocks noChangeArrowheads="1"/>
            </p:cNvSpPr>
            <p:nvPr/>
          </p:nvSpPr>
          <p:spPr bwMode="auto">
            <a:xfrm>
              <a:off x="963"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p>
          </p:txBody>
        </p:sp>
        <p:sp>
          <p:nvSpPr>
            <p:cNvPr id="20634" name="Oval 66"/>
            <p:cNvSpPr>
              <a:spLocks noChangeArrowheads="1"/>
            </p:cNvSpPr>
            <p:nvPr/>
          </p:nvSpPr>
          <p:spPr bwMode="auto">
            <a:xfrm>
              <a:off x="819"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635" name="Oval 67"/>
            <p:cNvSpPr>
              <a:spLocks noChangeArrowheads="1"/>
            </p:cNvSpPr>
            <p:nvPr/>
          </p:nvSpPr>
          <p:spPr bwMode="auto">
            <a:xfrm>
              <a:off x="1131" y="265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20636" name="Oval 68"/>
            <p:cNvSpPr>
              <a:spLocks noChangeArrowheads="1"/>
            </p:cNvSpPr>
            <p:nvPr/>
          </p:nvSpPr>
          <p:spPr bwMode="auto">
            <a:xfrm>
              <a:off x="1537" y="3086"/>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637" name="Oval 69"/>
            <p:cNvSpPr>
              <a:spLocks noChangeArrowheads="1"/>
            </p:cNvSpPr>
            <p:nvPr/>
          </p:nvSpPr>
          <p:spPr bwMode="auto">
            <a:xfrm>
              <a:off x="1213"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638" name="Oval 70"/>
            <p:cNvSpPr>
              <a:spLocks noChangeArrowheads="1"/>
            </p:cNvSpPr>
            <p:nvPr/>
          </p:nvSpPr>
          <p:spPr bwMode="auto">
            <a:xfrm>
              <a:off x="1789"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20639" name="Text Box 71"/>
            <p:cNvSpPr txBox="1">
              <a:spLocks noChangeArrowheads="1"/>
            </p:cNvSpPr>
            <p:nvPr/>
          </p:nvSpPr>
          <p:spPr bwMode="auto">
            <a:xfrm>
              <a:off x="1152" y="2528"/>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640" name="Text Box 72"/>
            <p:cNvSpPr txBox="1">
              <a:spLocks noChangeArrowheads="1"/>
            </p:cNvSpPr>
            <p:nvPr/>
          </p:nvSpPr>
          <p:spPr bwMode="auto">
            <a:xfrm>
              <a:off x="699" y="2961"/>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641" name="Text Box 73"/>
            <p:cNvSpPr txBox="1">
              <a:spLocks noChangeArrowheads="1"/>
            </p:cNvSpPr>
            <p:nvPr/>
          </p:nvSpPr>
          <p:spPr bwMode="auto">
            <a:xfrm>
              <a:off x="1552" y="2961"/>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642" name="Text Box 74"/>
            <p:cNvSpPr txBox="1">
              <a:spLocks noChangeArrowheads="1"/>
            </p:cNvSpPr>
            <p:nvPr/>
          </p:nvSpPr>
          <p:spPr bwMode="auto">
            <a:xfrm>
              <a:off x="406" y="3236"/>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643" name="Text Box 75"/>
            <p:cNvSpPr txBox="1">
              <a:spLocks noChangeArrowheads="1"/>
            </p:cNvSpPr>
            <p:nvPr/>
          </p:nvSpPr>
          <p:spPr bwMode="auto">
            <a:xfrm>
              <a:off x="992" y="3236"/>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644" name="Text Box 76"/>
            <p:cNvSpPr txBox="1">
              <a:spLocks noChangeArrowheads="1"/>
            </p:cNvSpPr>
            <p:nvPr/>
          </p:nvSpPr>
          <p:spPr bwMode="auto">
            <a:xfrm>
              <a:off x="1237" y="3236"/>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645" name="Text Box 77"/>
            <p:cNvSpPr txBox="1">
              <a:spLocks noChangeArrowheads="1"/>
            </p:cNvSpPr>
            <p:nvPr/>
          </p:nvSpPr>
          <p:spPr bwMode="auto">
            <a:xfrm>
              <a:off x="1824" y="3236"/>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646" name="Text Box 78"/>
            <p:cNvSpPr txBox="1">
              <a:spLocks noChangeArrowheads="1"/>
            </p:cNvSpPr>
            <p:nvPr/>
          </p:nvSpPr>
          <p:spPr bwMode="auto">
            <a:xfrm>
              <a:off x="150" y="3477"/>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647" name="Text Box 79"/>
            <p:cNvSpPr txBox="1">
              <a:spLocks noChangeArrowheads="1"/>
            </p:cNvSpPr>
            <p:nvPr/>
          </p:nvSpPr>
          <p:spPr bwMode="auto">
            <a:xfrm>
              <a:off x="603" y="3477"/>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648" name="Text Box 80"/>
            <p:cNvSpPr txBox="1">
              <a:spLocks noChangeArrowheads="1"/>
            </p:cNvSpPr>
            <p:nvPr/>
          </p:nvSpPr>
          <p:spPr bwMode="auto">
            <a:xfrm>
              <a:off x="808" y="3477"/>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grpSp>
        <p:nvGrpSpPr>
          <p:cNvPr id="4" name="Group 81"/>
          <p:cNvGrpSpPr/>
          <p:nvPr/>
        </p:nvGrpSpPr>
        <p:grpSpPr bwMode="auto">
          <a:xfrm>
            <a:off x="4611688" y="1524000"/>
            <a:ext cx="2943225" cy="2044700"/>
            <a:chOff x="1940" y="715"/>
            <a:chExt cx="1854" cy="1288"/>
          </a:xfrm>
        </p:grpSpPr>
        <p:sp>
          <p:nvSpPr>
            <p:cNvPr id="20597" name="Line 82"/>
            <p:cNvSpPr>
              <a:spLocks noChangeAspect="1" noChangeShapeType="1"/>
            </p:cNvSpPr>
            <p:nvPr/>
          </p:nvSpPr>
          <p:spPr bwMode="auto">
            <a:xfrm flipV="1">
              <a:off x="2654" y="1653"/>
              <a:ext cx="259" cy="247"/>
            </a:xfrm>
            <a:prstGeom prst="line">
              <a:avLst/>
            </a:prstGeom>
            <a:noFill/>
            <a:ln w="9525">
              <a:solidFill>
                <a:schemeClr val="tx1"/>
              </a:solidFill>
              <a:round/>
            </a:ln>
          </p:spPr>
          <p:txBody>
            <a:bodyPr/>
            <a:lstStyle/>
            <a:p>
              <a:endParaRPr lang="en-US"/>
            </a:p>
          </p:txBody>
        </p:sp>
        <p:sp>
          <p:nvSpPr>
            <p:cNvPr id="20598" name="Line 83"/>
            <p:cNvSpPr>
              <a:spLocks noChangeAspect="1" noChangeShapeType="1"/>
            </p:cNvSpPr>
            <p:nvPr/>
          </p:nvSpPr>
          <p:spPr bwMode="auto">
            <a:xfrm flipV="1">
              <a:off x="3121" y="1366"/>
              <a:ext cx="322" cy="307"/>
            </a:xfrm>
            <a:prstGeom prst="line">
              <a:avLst/>
            </a:prstGeom>
            <a:noFill/>
            <a:ln w="9525">
              <a:solidFill>
                <a:schemeClr val="tx1"/>
              </a:solidFill>
              <a:round/>
            </a:ln>
          </p:spPr>
          <p:txBody>
            <a:bodyPr/>
            <a:lstStyle/>
            <a:p>
              <a:endParaRPr lang="en-US"/>
            </a:p>
          </p:txBody>
        </p:sp>
        <p:sp>
          <p:nvSpPr>
            <p:cNvPr id="20599" name="Line 84"/>
            <p:cNvSpPr>
              <a:spLocks noChangeAspect="1" noChangeShapeType="1"/>
            </p:cNvSpPr>
            <p:nvPr/>
          </p:nvSpPr>
          <p:spPr bwMode="auto">
            <a:xfrm rot="16200000" flipV="1">
              <a:off x="2220" y="1611"/>
              <a:ext cx="322" cy="307"/>
            </a:xfrm>
            <a:prstGeom prst="line">
              <a:avLst/>
            </a:prstGeom>
            <a:noFill/>
            <a:ln w="9525">
              <a:solidFill>
                <a:schemeClr val="tx1"/>
              </a:solidFill>
              <a:round/>
            </a:ln>
          </p:spPr>
          <p:txBody>
            <a:bodyPr/>
            <a:lstStyle/>
            <a:p>
              <a:endParaRPr lang="en-US"/>
            </a:p>
          </p:txBody>
        </p:sp>
        <p:sp>
          <p:nvSpPr>
            <p:cNvPr id="20600" name="Line 85"/>
            <p:cNvSpPr>
              <a:spLocks noChangeAspect="1" noChangeShapeType="1"/>
            </p:cNvSpPr>
            <p:nvPr/>
          </p:nvSpPr>
          <p:spPr bwMode="auto">
            <a:xfrm rot="16200000" flipV="1">
              <a:off x="2561" y="1361"/>
              <a:ext cx="322" cy="307"/>
            </a:xfrm>
            <a:prstGeom prst="line">
              <a:avLst/>
            </a:prstGeom>
            <a:noFill/>
            <a:ln w="9525">
              <a:solidFill>
                <a:schemeClr val="tx1"/>
              </a:solidFill>
              <a:round/>
            </a:ln>
          </p:spPr>
          <p:txBody>
            <a:bodyPr/>
            <a:lstStyle/>
            <a:p>
              <a:endParaRPr lang="en-US"/>
            </a:p>
          </p:txBody>
        </p:sp>
        <p:sp>
          <p:nvSpPr>
            <p:cNvPr id="20601" name="Line 86"/>
            <p:cNvSpPr>
              <a:spLocks noChangeAspect="1" noChangeShapeType="1"/>
            </p:cNvSpPr>
            <p:nvPr/>
          </p:nvSpPr>
          <p:spPr bwMode="auto">
            <a:xfrm rot="16200000" flipV="1">
              <a:off x="2957" y="909"/>
              <a:ext cx="806" cy="768"/>
            </a:xfrm>
            <a:prstGeom prst="line">
              <a:avLst/>
            </a:prstGeom>
            <a:noFill/>
            <a:ln w="9525">
              <a:solidFill>
                <a:schemeClr val="tx1"/>
              </a:solidFill>
              <a:round/>
            </a:ln>
          </p:spPr>
          <p:txBody>
            <a:bodyPr/>
            <a:lstStyle/>
            <a:p>
              <a:endParaRPr lang="en-US"/>
            </a:p>
          </p:txBody>
        </p:sp>
        <p:sp>
          <p:nvSpPr>
            <p:cNvPr id="20602" name="Line 87"/>
            <p:cNvSpPr>
              <a:spLocks noChangeShapeType="1"/>
            </p:cNvSpPr>
            <p:nvPr/>
          </p:nvSpPr>
          <p:spPr bwMode="auto">
            <a:xfrm flipV="1">
              <a:off x="2046" y="937"/>
              <a:ext cx="1008" cy="960"/>
            </a:xfrm>
            <a:prstGeom prst="line">
              <a:avLst/>
            </a:prstGeom>
            <a:noFill/>
            <a:ln w="9525">
              <a:solidFill>
                <a:schemeClr val="tx1"/>
              </a:solidFill>
              <a:round/>
            </a:ln>
          </p:spPr>
          <p:txBody>
            <a:bodyPr/>
            <a:lstStyle/>
            <a:p>
              <a:endParaRPr lang="en-US"/>
            </a:p>
          </p:txBody>
        </p:sp>
        <p:sp>
          <p:nvSpPr>
            <p:cNvPr id="20603" name="Oval 88"/>
            <p:cNvSpPr>
              <a:spLocks noChangeArrowheads="1"/>
            </p:cNvSpPr>
            <p:nvPr/>
          </p:nvSpPr>
          <p:spPr bwMode="auto">
            <a:xfrm>
              <a:off x="2190" y="1551"/>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2</a:t>
              </a:r>
            </a:p>
          </p:txBody>
        </p:sp>
        <p:sp>
          <p:nvSpPr>
            <p:cNvPr id="20604" name="Oval 89"/>
            <p:cNvSpPr>
              <a:spLocks noChangeArrowheads="1"/>
            </p:cNvSpPr>
            <p:nvPr/>
          </p:nvSpPr>
          <p:spPr bwMode="auto">
            <a:xfrm>
              <a:off x="1940"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605" name="Oval 90"/>
            <p:cNvSpPr>
              <a:spLocks noChangeArrowheads="1"/>
            </p:cNvSpPr>
            <p:nvPr/>
          </p:nvSpPr>
          <p:spPr bwMode="auto">
            <a:xfrm>
              <a:off x="2382"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606" name="Oval 91"/>
            <p:cNvSpPr>
              <a:spLocks noChangeArrowheads="1"/>
            </p:cNvSpPr>
            <p:nvPr/>
          </p:nvSpPr>
          <p:spPr bwMode="auto">
            <a:xfrm>
              <a:off x="2478"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20607" name="Oval 92"/>
            <p:cNvSpPr>
              <a:spLocks noChangeArrowheads="1"/>
            </p:cNvSpPr>
            <p:nvPr/>
          </p:nvSpPr>
          <p:spPr bwMode="auto">
            <a:xfrm>
              <a:off x="2766"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p>
          </p:txBody>
        </p:sp>
        <p:sp>
          <p:nvSpPr>
            <p:cNvPr id="20608" name="Oval 93"/>
            <p:cNvSpPr>
              <a:spLocks noChangeArrowheads="1"/>
            </p:cNvSpPr>
            <p:nvPr/>
          </p:nvSpPr>
          <p:spPr bwMode="auto">
            <a:xfrm>
              <a:off x="2622"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609" name="Oval 94"/>
            <p:cNvSpPr>
              <a:spLocks noChangeArrowheads="1"/>
            </p:cNvSpPr>
            <p:nvPr/>
          </p:nvSpPr>
          <p:spPr bwMode="auto">
            <a:xfrm>
              <a:off x="2934"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20610" name="Oval 95"/>
            <p:cNvSpPr>
              <a:spLocks noChangeArrowheads="1"/>
            </p:cNvSpPr>
            <p:nvPr/>
          </p:nvSpPr>
          <p:spPr bwMode="auto">
            <a:xfrm>
              <a:off x="3340"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20611" name="Oval 96"/>
            <p:cNvSpPr>
              <a:spLocks noChangeArrowheads="1"/>
            </p:cNvSpPr>
            <p:nvPr/>
          </p:nvSpPr>
          <p:spPr bwMode="auto">
            <a:xfrm>
              <a:off x="3016"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612" name="Oval 97"/>
            <p:cNvSpPr>
              <a:spLocks noChangeArrowheads="1"/>
            </p:cNvSpPr>
            <p:nvPr/>
          </p:nvSpPr>
          <p:spPr bwMode="auto">
            <a:xfrm>
              <a:off x="3592"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613" name="Text Box 98"/>
            <p:cNvSpPr txBox="1">
              <a:spLocks noChangeArrowheads="1"/>
            </p:cNvSpPr>
            <p:nvPr/>
          </p:nvSpPr>
          <p:spPr bwMode="auto">
            <a:xfrm>
              <a:off x="2955" y="715"/>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614" name="Text Box 99"/>
            <p:cNvSpPr txBox="1">
              <a:spLocks noChangeArrowheads="1"/>
            </p:cNvSpPr>
            <p:nvPr/>
          </p:nvSpPr>
          <p:spPr bwMode="auto">
            <a:xfrm>
              <a:off x="2502" y="1148"/>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615" name="Text Box 100"/>
            <p:cNvSpPr txBox="1">
              <a:spLocks noChangeArrowheads="1"/>
            </p:cNvSpPr>
            <p:nvPr/>
          </p:nvSpPr>
          <p:spPr bwMode="auto">
            <a:xfrm>
              <a:off x="3355" y="1148"/>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616" name="Text Box 101"/>
            <p:cNvSpPr txBox="1">
              <a:spLocks noChangeArrowheads="1"/>
            </p:cNvSpPr>
            <p:nvPr/>
          </p:nvSpPr>
          <p:spPr bwMode="auto">
            <a:xfrm>
              <a:off x="2209" y="1423"/>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617" name="Text Box 102"/>
            <p:cNvSpPr txBox="1">
              <a:spLocks noChangeArrowheads="1"/>
            </p:cNvSpPr>
            <p:nvPr/>
          </p:nvSpPr>
          <p:spPr bwMode="auto">
            <a:xfrm>
              <a:off x="2795" y="1423"/>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618" name="Text Box 103"/>
            <p:cNvSpPr txBox="1">
              <a:spLocks noChangeArrowheads="1"/>
            </p:cNvSpPr>
            <p:nvPr/>
          </p:nvSpPr>
          <p:spPr bwMode="auto">
            <a:xfrm>
              <a:off x="3040" y="1423"/>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619" name="Text Box 104"/>
            <p:cNvSpPr txBox="1">
              <a:spLocks noChangeArrowheads="1"/>
            </p:cNvSpPr>
            <p:nvPr/>
          </p:nvSpPr>
          <p:spPr bwMode="auto">
            <a:xfrm>
              <a:off x="3627" y="1423"/>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620" name="Text Box 105"/>
            <p:cNvSpPr txBox="1">
              <a:spLocks noChangeArrowheads="1"/>
            </p:cNvSpPr>
            <p:nvPr/>
          </p:nvSpPr>
          <p:spPr bwMode="auto">
            <a:xfrm>
              <a:off x="1953" y="1664"/>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621" name="Text Box 106"/>
            <p:cNvSpPr txBox="1">
              <a:spLocks noChangeArrowheads="1"/>
            </p:cNvSpPr>
            <p:nvPr/>
          </p:nvSpPr>
          <p:spPr bwMode="auto">
            <a:xfrm>
              <a:off x="2406" y="1664"/>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622" name="Text Box 107"/>
            <p:cNvSpPr txBox="1">
              <a:spLocks noChangeArrowheads="1"/>
            </p:cNvSpPr>
            <p:nvPr/>
          </p:nvSpPr>
          <p:spPr bwMode="auto">
            <a:xfrm>
              <a:off x="2611" y="1664"/>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grpSp>
        <p:nvGrpSpPr>
          <p:cNvPr id="5" name="Group 108"/>
          <p:cNvGrpSpPr/>
          <p:nvPr/>
        </p:nvGrpSpPr>
        <p:grpSpPr bwMode="auto">
          <a:xfrm>
            <a:off x="7473950" y="1524000"/>
            <a:ext cx="2943225" cy="2044700"/>
            <a:chOff x="3743" y="715"/>
            <a:chExt cx="1854" cy="1288"/>
          </a:xfrm>
        </p:grpSpPr>
        <p:sp>
          <p:nvSpPr>
            <p:cNvPr id="20571" name="Line 109"/>
            <p:cNvSpPr>
              <a:spLocks noChangeAspect="1" noChangeShapeType="1"/>
            </p:cNvSpPr>
            <p:nvPr/>
          </p:nvSpPr>
          <p:spPr bwMode="auto">
            <a:xfrm flipV="1">
              <a:off x="4457" y="1653"/>
              <a:ext cx="259" cy="247"/>
            </a:xfrm>
            <a:prstGeom prst="line">
              <a:avLst/>
            </a:prstGeom>
            <a:noFill/>
            <a:ln w="9525">
              <a:solidFill>
                <a:schemeClr val="tx1"/>
              </a:solidFill>
              <a:round/>
            </a:ln>
          </p:spPr>
          <p:txBody>
            <a:bodyPr/>
            <a:lstStyle/>
            <a:p>
              <a:endParaRPr lang="en-US"/>
            </a:p>
          </p:txBody>
        </p:sp>
        <p:sp>
          <p:nvSpPr>
            <p:cNvPr id="20572" name="Line 110"/>
            <p:cNvSpPr>
              <a:spLocks noChangeAspect="1" noChangeShapeType="1"/>
            </p:cNvSpPr>
            <p:nvPr/>
          </p:nvSpPr>
          <p:spPr bwMode="auto">
            <a:xfrm flipV="1">
              <a:off x="4924" y="1366"/>
              <a:ext cx="322" cy="307"/>
            </a:xfrm>
            <a:prstGeom prst="line">
              <a:avLst/>
            </a:prstGeom>
            <a:noFill/>
            <a:ln w="9525">
              <a:solidFill>
                <a:schemeClr val="tx1"/>
              </a:solidFill>
              <a:round/>
            </a:ln>
          </p:spPr>
          <p:txBody>
            <a:bodyPr/>
            <a:lstStyle/>
            <a:p>
              <a:endParaRPr lang="en-US"/>
            </a:p>
          </p:txBody>
        </p:sp>
        <p:sp>
          <p:nvSpPr>
            <p:cNvPr id="20573" name="Line 111"/>
            <p:cNvSpPr>
              <a:spLocks noChangeAspect="1" noChangeShapeType="1"/>
            </p:cNvSpPr>
            <p:nvPr/>
          </p:nvSpPr>
          <p:spPr bwMode="auto">
            <a:xfrm rot="16200000" flipV="1">
              <a:off x="4023" y="1611"/>
              <a:ext cx="322" cy="307"/>
            </a:xfrm>
            <a:prstGeom prst="line">
              <a:avLst/>
            </a:prstGeom>
            <a:noFill/>
            <a:ln w="9525">
              <a:solidFill>
                <a:schemeClr val="tx1"/>
              </a:solidFill>
              <a:round/>
            </a:ln>
          </p:spPr>
          <p:txBody>
            <a:bodyPr/>
            <a:lstStyle/>
            <a:p>
              <a:endParaRPr lang="en-US"/>
            </a:p>
          </p:txBody>
        </p:sp>
        <p:sp>
          <p:nvSpPr>
            <p:cNvPr id="20574" name="Line 112"/>
            <p:cNvSpPr>
              <a:spLocks noChangeAspect="1" noChangeShapeType="1"/>
            </p:cNvSpPr>
            <p:nvPr/>
          </p:nvSpPr>
          <p:spPr bwMode="auto">
            <a:xfrm rot="16200000" flipV="1">
              <a:off x="4364" y="1361"/>
              <a:ext cx="322" cy="307"/>
            </a:xfrm>
            <a:prstGeom prst="line">
              <a:avLst/>
            </a:prstGeom>
            <a:noFill/>
            <a:ln w="9525">
              <a:solidFill>
                <a:schemeClr val="tx1"/>
              </a:solidFill>
              <a:round/>
            </a:ln>
          </p:spPr>
          <p:txBody>
            <a:bodyPr/>
            <a:lstStyle/>
            <a:p>
              <a:endParaRPr lang="en-US"/>
            </a:p>
          </p:txBody>
        </p:sp>
        <p:sp>
          <p:nvSpPr>
            <p:cNvPr id="20575" name="Line 113"/>
            <p:cNvSpPr>
              <a:spLocks noChangeAspect="1" noChangeShapeType="1"/>
            </p:cNvSpPr>
            <p:nvPr/>
          </p:nvSpPr>
          <p:spPr bwMode="auto">
            <a:xfrm rot="16200000" flipV="1">
              <a:off x="4760" y="909"/>
              <a:ext cx="806" cy="768"/>
            </a:xfrm>
            <a:prstGeom prst="line">
              <a:avLst/>
            </a:prstGeom>
            <a:noFill/>
            <a:ln w="9525">
              <a:solidFill>
                <a:schemeClr val="tx1"/>
              </a:solidFill>
              <a:round/>
            </a:ln>
          </p:spPr>
          <p:txBody>
            <a:bodyPr/>
            <a:lstStyle/>
            <a:p>
              <a:endParaRPr lang="en-US"/>
            </a:p>
          </p:txBody>
        </p:sp>
        <p:sp>
          <p:nvSpPr>
            <p:cNvPr id="20576" name="Line 114"/>
            <p:cNvSpPr>
              <a:spLocks noChangeShapeType="1"/>
            </p:cNvSpPr>
            <p:nvPr/>
          </p:nvSpPr>
          <p:spPr bwMode="auto">
            <a:xfrm flipV="1">
              <a:off x="3849" y="937"/>
              <a:ext cx="1008" cy="960"/>
            </a:xfrm>
            <a:prstGeom prst="line">
              <a:avLst/>
            </a:prstGeom>
            <a:noFill/>
            <a:ln w="9525">
              <a:solidFill>
                <a:schemeClr val="tx1"/>
              </a:solidFill>
              <a:round/>
            </a:ln>
          </p:spPr>
          <p:txBody>
            <a:bodyPr/>
            <a:lstStyle/>
            <a:p>
              <a:endParaRPr lang="en-US"/>
            </a:p>
          </p:txBody>
        </p:sp>
        <p:sp>
          <p:nvSpPr>
            <p:cNvPr id="20577" name="Oval 115"/>
            <p:cNvSpPr>
              <a:spLocks noChangeArrowheads="1"/>
            </p:cNvSpPr>
            <p:nvPr/>
          </p:nvSpPr>
          <p:spPr bwMode="auto">
            <a:xfrm>
              <a:off x="399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578" name="Oval 116"/>
            <p:cNvSpPr>
              <a:spLocks noChangeArrowheads="1"/>
            </p:cNvSpPr>
            <p:nvPr/>
          </p:nvSpPr>
          <p:spPr bwMode="auto">
            <a:xfrm>
              <a:off x="3743"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20579" name="Oval 117"/>
            <p:cNvSpPr>
              <a:spLocks noChangeArrowheads="1"/>
            </p:cNvSpPr>
            <p:nvPr/>
          </p:nvSpPr>
          <p:spPr bwMode="auto">
            <a:xfrm>
              <a:off x="4185"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580" name="Oval 118"/>
            <p:cNvSpPr>
              <a:spLocks noChangeArrowheads="1"/>
            </p:cNvSpPr>
            <p:nvPr/>
          </p:nvSpPr>
          <p:spPr bwMode="auto">
            <a:xfrm>
              <a:off x="4281"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20581" name="Oval 119"/>
            <p:cNvSpPr>
              <a:spLocks noChangeArrowheads="1"/>
            </p:cNvSpPr>
            <p:nvPr/>
          </p:nvSpPr>
          <p:spPr bwMode="auto">
            <a:xfrm>
              <a:off x="456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p>
          </p:txBody>
        </p:sp>
        <p:sp>
          <p:nvSpPr>
            <p:cNvPr id="20582" name="Oval 120"/>
            <p:cNvSpPr>
              <a:spLocks noChangeArrowheads="1"/>
            </p:cNvSpPr>
            <p:nvPr/>
          </p:nvSpPr>
          <p:spPr bwMode="auto">
            <a:xfrm>
              <a:off x="4425"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583" name="Oval 121"/>
            <p:cNvSpPr>
              <a:spLocks noChangeArrowheads="1"/>
            </p:cNvSpPr>
            <p:nvPr/>
          </p:nvSpPr>
          <p:spPr bwMode="auto">
            <a:xfrm>
              <a:off x="4737"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20584" name="Oval 122"/>
            <p:cNvSpPr>
              <a:spLocks noChangeArrowheads="1"/>
            </p:cNvSpPr>
            <p:nvPr/>
          </p:nvSpPr>
          <p:spPr bwMode="auto">
            <a:xfrm>
              <a:off x="5143" y="1273"/>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3</a:t>
              </a:r>
            </a:p>
          </p:txBody>
        </p:sp>
        <p:sp>
          <p:nvSpPr>
            <p:cNvPr id="20585" name="Oval 123"/>
            <p:cNvSpPr>
              <a:spLocks noChangeArrowheads="1"/>
            </p:cNvSpPr>
            <p:nvPr/>
          </p:nvSpPr>
          <p:spPr bwMode="auto">
            <a:xfrm>
              <a:off x="481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586" name="Oval 124"/>
            <p:cNvSpPr>
              <a:spLocks noChangeArrowheads="1"/>
            </p:cNvSpPr>
            <p:nvPr/>
          </p:nvSpPr>
          <p:spPr bwMode="auto">
            <a:xfrm>
              <a:off x="5395"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587" name="Text Box 125"/>
            <p:cNvSpPr txBox="1">
              <a:spLocks noChangeArrowheads="1"/>
            </p:cNvSpPr>
            <p:nvPr/>
          </p:nvSpPr>
          <p:spPr bwMode="auto">
            <a:xfrm>
              <a:off x="4758" y="715"/>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588" name="Text Box 126"/>
            <p:cNvSpPr txBox="1">
              <a:spLocks noChangeArrowheads="1"/>
            </p:cNvSpPr>
            <p:nvPr/>
          </p:nvSpPr>
          <p:spPr bwMode="auto">
            <a:xfrm>
              <a:off x="4305" y="1148"/>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589" name="Text Box 127"/>
            <p:cNvSpPr txBox="1">
              <a:spLocks noChangeArrowheads="1"/>
            </p:cNvSpPr>
            <p:nvPr/>
          </p:nvSpPr>
          <p:spPr bwMode="auto">
            <a:xfrm>
              <a:off x="5158" y="1148"/>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590" name="Text Box 128"/>
            <p:cNvSpPr txBox="1">
              <a:spLocks noChangeArrowheads="1"/>
            </p:cNvSpPr>
            <p:nvPr/>
          </p:nvSpPr>
          <p:spPr bwMode="auto">
            <a:xfrm>
              <a:off x="4012" y="1423"/>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591" name="Text Box 129"/>
            <p:cNvSpPr txBox="1">
              <a:spLocks noChangeArrowheads="1"/>
            </p:cNvSpPr>
            <p:nvPr/>
          </p:nvSpPr>
          <p:spPr bwMode="auto">
            <a:xfrm>
              <a:off x="4598" y="1423"/>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592" name="Text Box 130"/>
            <p:cNvSpPr txBox="1">
              <a:spLocks noChangeArrowheads="1"/>
            </p:cNvSpPr>
            <p:nvPr/>
          </p:nvSpPr>
          <p:spPr bwMode="auto">
            <a:xfrm>
              <a:off x="4843" y="1423"/>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593" name="Text Box 131"/>
            <p:cNvSpPr txBox="1">
              <a:spLocks noChangeArrowheads="1"/>
            </p:cNvSpPr>
            <p:nvPr/>
          </p:nvSpPr>
          <p:spPr bwMode="auto">
            <a:xfrm>
              <a:off x="5430" y="1423"/>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594" name="Text Box 132"/>
            <p:cNvSpPr txBox="1">
              <a:spLocks noChangeArrowheads="1"/>
            </p:cNvSpPr>
            <p:nvPr/>
          </p:nvSpPr>
          <p:spPr bwMode="auto">
            <a:xfrm>
              <a:off x="3756" y="1664"/>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595" name="Text Box 133"/>
            <p:cNvSpPr txBox="1">
              <a:spLocks noChangeArrowheads="1"/>
            </p:cNvSpPr>
            <p:nvPr/>
          </p:nvSpPr>
          <p:spPr bwMode="auto">
            <a:xfrm>
              <a:off x="4209" y="1664"/>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596" name="Text Box 134"/>
            <p:cNvSpPr txBox="1">
              <a:spLocks noChangeArrowheads="1"/>
            </p:cNvSpPr>
            <p:nvPr/>
          </p:nvSpPr>
          <p:spPr bwMode="auto">
            <a:xfrm>
              <a:off x="4414" y="1664"/>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grpSp>
        <p:nvGrpSpPr>
          <p:cNvPr id="6" name="Group 135"/>
          <p:cNvGrpSpPr/>
          <p:nvPr/>
        </p:nvGrpSpPr>
        <p:grpSpPr bwMode="auto">
          <a:xfrm>
            <a:off x="4603750" y="4279900"/>
            <a:ext cx="2943225" cy="2044700"/>
            <a:chOff x="1940" y="2528"/>
            <a:chExt cx="1854" cy="1288"/>
          </a:xfrm>
        </p:grpSpPr>
        <p:sp>
          <p:nvSpPr>
            <p:cNvPr id="20545" name="Line 136"/>
            <p:cNvSpPr>
              <a:spLocks noChangeAspect="1" noChangeShapeType="1"/>
            </p:cNvSpPr>
            <p:nvPr/>
          </p:nvSpPr>
          <p:spPr bwMode="auto">
            <a:xfrm flipV="1">
              <a:off x="2654" y="3466"/>
              <a:ext cx="259" cy="247"/>
            </a:xfrm>
            <a:prstGeom prst="line">
              <a:avLst/>
            </a:prstGeom>
            <a:noFill/>
            <a:ln w="9525">
              <a:solidFill>
                <a:schemeClr val="tx1"/>
              </a:solidFill>
              <a:round/>
            </a:ln>
          </p:spPr>
          <p:txBody>
            <a:bodyPr/>
            <a:lstStyle/>
            <a:p>
              <a:endParaRPr lang="en-US"/>
            </a:p>
          </p:txBody>
        </p:sp>
        <p:sp>
          <p:nvSpPr>
            <p:cNvPr id="20546" name="Line 137"/>
            <p:cNvSpPr>
              <a:spLocks noChangeAspect="1" noChangeShapeType="1"/>
            </p:cNvSpPr>
            <p:nvPr/>
          </p:nvSpPr>
          <p:spPr bwMode="auto">
            <a:xfrm flipV="1">
              <a:off x="3121" y="3179"/>
              <a:ext cx="322" cy="307"/>
            </a:xfrm>
            <a:prstGeom prst="line">
              <a:avLst/>
            </a:prstGeom>
            <a:noFill/>
            <a:ln w="9525">
              <a:solidFill>
                <a:schemeClr val="tx1"/>
              </a:solidFill>
              <a:round/>
            </a:ln>
          </p:spPr>
          <p:txBody>
            <a:bodyPr/>
            <a:lstStyle/>
            <a:p>
              <a:endParaRPr lang="en-US"/>
            </a:p>
          </p:txBody>
        </p:sp>
        <p:sp>
          <p:nvSpPr>
            <p:cNvPr id="20547" name="Line 138"/>
            <p:cNvSpPr>
              <a:spLocks noChangeAspect="1" noChangeShapeType="1"/>
            </p:cNvSpPr>
            <p:nvPr/>
          </p:nvSpPr>
          <p:spPr bwMode="auto">
            <a:xfrm rot="16200000" flipV="1">
              <a:off x="2220" y="3424"/>
              <a:ext cx="322" cy="307"/>
            </a:xfrm>
            <a:prstGeom prst="line">
              <a:avLst/>
            </a:prstGeom>
            <a:noFill/>
            <a:ln w="9525">
              <a:solidFill>
                <a:schemeClr val="tx1"/>
              </a:solidFill>
              <a:round/>
            </a:ln>
          </p:spPr>
          <p:txBody>
            <a:bodyPr/>
            <a:lstStyle/>
            <a:p>
              <a:endParaRPr lang="en-US"/>
            </a:p>
          </p:txBody>
        </p:sp>
        <p:sp>
          <p:nvSpPr>
            <p:cNvPr id="20548" name="Line 139"/>
            <p:cNvSpPr>
              <a:spLocks noChangeAspect="1" noChangeShapeType="1"/>
            </p:cNvSpPr>
            <p:nvPr/>
          </p:nvSpPr>
          <p:spPr bwMode="auto">
            <a:xfrm rot="16200000" flipV="1">
              <a:off x="2561" y="3174"/>
              <a:ext cx="322" cy="307"/>
            </a:xfrm>
            <a:prstGeom prst="line">
              <a:avLst/>
            </a:prstGeom>
            <a:noFill/>
            <a:ln w="9525">
              <a:solidFill>
                <a:schemeClr val="tx1"/>
              </a:solidFill>
              <a:round/>
            </a:ln>
          </p:spPr>
          <p:txBody>
            <a:bodyPr/>
            <a:lstStyle/>
            <a:p>
              <a:endParaRPr lang="en-US"/>
            </a:p>
          </p:txBody>
        </p:sp>
        <p:sp>
          <p:nvSpPr>
            <p:cNvPr id="20549" name="Line 140"/>
            <p:cNvSpPr>
              <a:spLocks noChangeAspect="1" noChangeShapeType="1"/>
            </p:cNvSpPr>
            <p:nvPr/>
          </p:nvSpPr>
          <p:spPr bwMode="auto">
            <a:xfrm rot="16200000" flipV="1">
              <a:off x="2957" y="2722"/>
              <a:ext cx="806" cy="768"/>
            </a:xfrm>
            <a:prstGeom prst="line">
              <a:avLst/>
            </a:prstGeom>
            <a:noFill/>
            <a:ln w="9525">
              <a:solidFill>
                <a:schemeClr val="tx1"/>
              </a:solidFill>
              <a:round/>
            </a:ln>
          </p:spPr>
          <p:txBody>
            <a:bodyPr/>
            <a:lstStyle/>
            <a:p>
              <a:endParaRPr lang="en-US"/>
            </a:p>
          </p:txBody>
        </p:sp>
        <p:sp>
          <p:nvSpPr>
            <p:cNvPr id="20550" name="Line 141"/>
            <p:cNvSpPr>
              <a:spLocks noChangeShapeType="1"/>
            </p:cNvSpPr>
            <p:nvPr/>
          </p:nvSpPr>
          <p:spPr bwMode="auto">
            <a:xfrm flipV="1">
              <a:off x="2046" y="2750"/>
              <a:ext cx="1008" cy="960"/>
            </a:xfrm>
            <a:prstGeom prst="line">
              <a:avLst/>
            </a:prstGeom>
            <a:noFill/>
            <a:ln w="9525">
              <a:solidFill>
                <a:schemeClr val="tx1"/>
              </a:solidFill>
              <a:round/>
            </a:ln>
          </p:spPr>
          <p:txBody>
            <a:bodyPr/>
            <a:lstStyle/>
            <a:p>
              <a:endParaRPr lang="en-US"/>
            </a:p>
          </p:txBody>
        </p:sp>
        <p:sp>
          <p:nvSpPr>
            <p:cNvPr id="20551" name="Oval 142"/>
            <p:cNvSpPr>
              <a:spLocks noChangeArrowheads="1"/>
            </p:cNvSpPr>
            <p:nvPr/>
          </p:nvSpPr>
          <p:spPr bwMode="auto">
            <a:xfrm>
              <a:off x="2190"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552" name="Oval 143"/>
            <p:cNvSpPr>
              <a:spLocks noChangeArrowheads="1"/>
            </p:cNvSpPr>
            <p:nvPr/>
          </p:nvSpPr>
          <p:spPr bwMode="auto">
            <a:xfrm>
              <a:off x="1940"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20553" name="Oval 144"/>
            <p:cNvSpPr>
              <a:spLocks noChangeArrowheads="1"/>
            </p:cNvSpPr>
            <p:nvPr/>
          </p:nvSpPr>
          <p:spPr bwMode="auto">
            <a:xfrm>
              <a:off x="2382"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554" name="Oval 145"/>
            <p:cNvSpPr>
              <a:spLocks noChangeArrowheads="1"/>
            </p:cNvSpPr>
            <p:nvPr/>
          </p:nvSpPr>
          <p:spPr bwMode="auto">
            <a:xfrm>
              <a:off x="2478" y="3086"/>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p>
          </p:txBody>
        </p:sp>
        <p:sp>
          <p:nvSpPr>
            <p:cNvPr id="20555" name="Oval 146"/>
            <p:cNvSpPr>
              <a:spLocks noChangeArrowheads="1"/>
            </p:cNvSpPr>
            <p:nvPr/>
          </p:nvSpPr>
          <p:spPr bwMode="auto">
            <a:xfrm>
              <a:off x="2766"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556" name="Oval 147"/>
            <p:cNvSpPr>
              <a:spLocks noChangeArrowheads="1"/>
            </p:cNvSpPr>
            <p:nvPr/>
          </p:nvSpPr>
          <p:spPr bwMode="auto">
            <a:xfrm>
              <a:off x="2622"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20557" name="Oval 148"/>
            <p:cNvSpPr>
              <a:spLocks noChangeArrowheads="1"/>
            </p:cNvSpPr>
            <p:nvPr/>
          </p:nvSpPr>
          <p:spPr bwMode="auto">
            <a:xfrm>
              <a:off x="2934" y="2654"/>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4</a:t>
              </a:r>
            </a:p>
          </p:txBody>
        </p:sp>
        <p:sp>
          <p:nvSpPr>
            <p:cNvPr id="20558" name="Oval 149"/>
            <p:cNvSpPr>
              <a:spLocks noChangeArrowheads="1"/>
            </p:cNvSpPr>
            <p:nvPr/>
          </p:nvSpPr>
          <p:spPr bwMode="auto">
            <a:xfrm>
              <a:off x="3340" y="3086"/>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559" name="Oval 150"/>
            <p:cNvSpPr>
              <a:spLocks noChangeArrowheads="1"/>
            </p:cNvSpPr>
            <p:nvPr/>
          </p:nvSpPr>
          <p:spPr bwMode="auto">
            <a:xfrm>
              <a:off x="3016"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560" name="Oval 151"/>
            <p:cNvSpPr>
              <a:spLocks noChangeArrowheads="1"/>
            </p:cNvSpPr>
            <p:nvPr/>
          </p:nvSpPr>
          <p:spPr bwMode="auto">
            <a:xfrm>
              <a:off x="3592"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20561" name="Text Box 152"/>
            <p:cNvSpPr txBox="1">
              <a:spLocks noChangeArrowheads="1"/>
            </p:cNvSpPr>
            <p:nvPr/>
          </p:nvSpPr>
          <p:spPr bwMode="auto">
            <a:xfrm>
              <a:off x="2955" y="2528"/>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562" name="Text Box 153"/>
            <p:cNvSpPr txBox="1">
              <a:spLocks noChangeArrowheads="1"/>
            </p:cNvSpPr>
            <p:nvPr/>
          </p:nvSpPr>
          <p:spPr bwMode="auto">
            <a:xfrm>
              <a:off x="2502" y="2961"/>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563" name="Text Box 154"/>
            <p:cNvSpPr txBox="1">
              <a:spLocks noChangeArrowheads="1"/>
            </p:cNvSpPr>
            <p:nvPr/>
          </p:nvSpPr>
          <p:spPr bwMode="auto">
            <a:xfrm>
              <a:off x="3355" y="2961"/>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564" name="Text Box 155"/>
            <p:cNvSpPr txBox="1">
              <a:spLocks noChangeArrowheads="1"/>
            </p:cNvSpPr>
            <p:nvPr/>
          </p:nvSpPr>
          <p:spPr bwMode="auto">
            <a:xfrm>
              <a:off x="2209" y="3236"/>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565" name="Text Box 156"/>
            <p:cNvSpPr txBox="1">
              <a:spLocks noChangeArrowheads="1"/>
            </p:cNvSpPr>
            <p:nvPr/>
          </p:nvSpPr>
          <p:spPr bwMode="auto">
            <a:xfrm>
              <a:off x="2795" y="3236"/>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566" name="Text Box 157"/>
            <p:cNvSpPr txBox="1">
              <a:spLocks noChangeArrowheads="1"/>
            </p:cNvSpPr>
            <p:nvPr/>
          </p:nvSpPr>
          <p:spPr bwMode="auto">
            <a:xfrm>
              <a:off x="3040" y="3236"/>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567" name="Text Box 158"/>
            <p:cNvSpPr txBox="1">
              <a:spLocks noChangeArrowheads="1"/>
            </p:cNvSpPr>
            <p:nvPr/>
          </p:nvSpPr>
          <p:spPr bwMode="auto">
            <a:xfrm>
              <a:off x="3627" y="3236"/>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568" name="Text Box 159"/>
            <p:cNvSpPr txBox="1">
              <a:spLocks noChangeArrowheads="1"/>
            </p:cNvSpPr>
            <p:nvPr/>
          </p:nvSpPr>
          <p:spPr bwMode="auto">
            <a:xfrm>
              <a:off x="1953" y="3477"/>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569" name="Text Box 160"/>
            <p:cNvSpPr txBox="1">
              <a:spLocks noChangeArrowheads="1"/>
            </p:cNvSpPr>
            <p:nvPr/>
          </p:nvSpPr>
          <p:spPr bwMode="auto">
            <a:xfrm>
              <a:off x="2406" y="3477"/>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570" name="Text Box 161"/>
            <p:cNvSpPr txBox="1">
              <a:spLocks noChangeArrowheads="1"/>
            </p:cNvSpPr>
            <p:nvPr/>
          </p:nvSpPr>
          <p:spPr bwMode="auto">
            <a:xfrm>
              <a:off x="2611" y="3477"/>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grpSp>
        <p:nvGrpSpPr>
          <p:cNvPr id="7" name="Group 162"/>
          <p:cNvGrpSpPr/>
          <p:nvPr/>
        </p:nvGrpSpPr>
        <p:grpSpPr bwMode="auto">
          <a:xfrm>
            <a:off x="7466013" y="4279900"/>
            <a:ext cx="2943225" cy="2044700"/>
            <a:chOff x="137" y="715"/>
            <a:chExt cx="1854" cy="1288"/>
          </a:xfrm>
        </p:grpSpPr>
        <p:sp>
          <p:nvSpPr>
            <p:cNvPr id="20519" name="Line 163"/>
            <p:cNvSpPr>
              <a:spLocks noChangeAspect="1" noChangeShapeType="1"/>
            </p:cNvSpPr>
            <p:nvPr/>
          </p:nvSpPr>
          <p:spPr bwMode="auto">
            <a:xfrm flipV="1">
              <a:off x="851" y="1653"/>
              <a:ext cx="259" cy="247"/>
            </a:xfrm>
            <a:prstGeom prst="line">
              <a:avLst/>
            </a:prstGeom>
            <a:noFill/>
            <a:ln w="9525">
              <a:solidFill>
                <a:schemeClr val="tx1"/>
              </a:solidFill>
              <a:round/>
            </a:ln>
          </p:spPr>
          <p:txBody>
            <a:bodyPr/>
            <a:lstStyle/>
            <a:p>
              <a:endParaRPr lang="en-US"/>
            </a:p>
          </p:txBody>
        </p:sp>
        <p:sp>
          <p:nvSpPr>
            <p:cNvPr id="20520" name="Line 164"/>
            <p:cNvSpPr>
              <a:spLocks noChangeAspect="1" noChangeShapeType="1"/>
            </p:cNvSpPr>
            <p:nvPr/>
          </p:nvSpPr>
          <p:spPr bwMode="auto">
            <a:xfrm flipV="1">
              <a:off x="1318" y="1366"/>
              <a:ext cx="322" cy="307"/>
            </a:xfrm>
            <a:prstGeom prst="line">
              <a:avLst/>
            </a:prstGeom>
            <a:noFill/>
            <a:ln w="9525">
              <a:solidFill>
                <a:schemeClr val="tx1"/>
              </a:solidFill>
              <a:round/>
            </a:ln>
          </p:spPr>
          <p:txBody>
            <a:bodyPr/>
            <a:lstStyle/>
            <a:p>
              <a:endParaRPr lang="en-US"/>
            </a:p>
          </p:txBody>
        </p:sp>
        <p:sp>
          <p:nvSpPr>
            <p:cNvPr id="20521" name="Line 165"/>
            <p:cNvSpPr>
              <a:spLocks noChangeAspect="1" noChangeShapeType="1"/>
            </p:cNvSpPr>
            <p:nvPr/>
          </p:nvSpPr>
          <p:spPr bwMode="auto">
            <a:xfrm rot="16200000" flipV="1">
              <a:off x="417" y="1611"/>
              <a:ext cx="322" cy="307"/>
            </a:xfrm>
            <a:prstGeom prst="line">
              <a:avLst/>
            </a:prstGeom>
            <a:noFill/>
            <a:ln w="9525">
              <a:solidFill>
                <a:schemeClr val="tx1"/>
              </a:solidFill>
              <a:round/>
            </a:ln>
          </p:spPr>
          <p:txBody>
            <a:bodyPr/>
            <a:lstStyle/>
            <a:p>
              <a:endParaRPr lang="en-US"/>
            </a:p>
          </p:txBody>
        </p:sp>
        <p:sp>
          <p:nvSpPr>
            <p:cNvPr id="20522" name="Line 166"/>
            <p:cNvSpPr>
              <a:spLocks noChangeAspect="1" noChangeShapeType="1"/>
            </p:cNvSpPr>
            <p:nvPr/>
          </p:nvSpPr>
          <p:spPr bwMode="auto">
            <a:xfrm rot="16200000" flipV="1">
              <a:off x="758" y="1361"/>
              <a:ext cx="322" cy="307"/>
            </a:xfrm>
            <a:prstGeom prst="line">
              <a:avLst/>
            </a:prstGeom>
            <a:noFill/>
            <a:ln w="9525">
              <a:solidFill>
                <a:schemeClr val="tx1"/>
              </a:solidFill>
              <a:round/>
            </a:ln>
          </p:spPr>
          <p:txBody>
            <a:bodyPr/>
            <a:lstStyle/>
            <a:p>
              <a:endParaRPr lang="en-US"/>
            </a:p>
          </p:txBody>
        </p:sp>
        <p:sp>
          <p:nvSpPr>
            <p:cNvPr id="20523" name="Line 167"/>
            <p:cNvSpPr>
              <a:spLocks noChangeAspect="1" noChangeShapeType="1"/>
            </p:cNvSpPr>
            <p:nvPr/>
          </p:nvSpPr>
          <p:spPr bwMode="auto">
            <a:xfrm rot="16200000" flipV="1">
              <a:off x="1154" y="909"/>
              <a:ext cx="806" cy="768"/>
            </a:xfrm>
            <a:prstGeom prst="line">
              <a:avLst/>
            </a:prstGeom>
            <a:noFill/>
            <a:ln w="9525">
              <a:solidFill>
                <a:schemeClr val="tx1"/>
              </a:solidFill>
              <a:round/>
            </a:ln>
          </p:spPr>
          <p:txBody>
            <a:bodyPr/>
            <a:lstStyle/>
            <a:p>
              <a:endParaRPr lang="en-US"/>
            </a:p>
          </p:txBody>
        </p:sp>
        <p:sp>
          <p:nvSpPr>
            <p:cNvPr id="20524" name="Line 168"/>
            <p:cNvSpPr>
              <a:spLocks noChangeShapeType="1"/>
            </p:cNvSpPr>
            <p:nvPr/>
          </p:nvSpPr>
          <p:spPr bwMode="auto">
            <a:xfrm flipV="1">
              <a:off x="243" y="937"/>
              <a:ext cx="1008" cy="960"/>
            </a:xfrm>
            <a:prstGeom prst="line">
              <a:avLst/>
            </a:prstGeom>
            <a:noFill/>
            <a:ln w="9525">
              <a:solidFill>
                <a:schemeClr val="tx1"/>
              </a:solidFill>
              <a:round/>
            </a:ln>
          </p:spPr>
          <p:txBody>
            <a:bodyPr/>
            <a:lstStyle/>
            <a:p>
              <a:endParaRPr lang="en-US"/>
            </a:p>
          </p:txBody>
        </p:sp>
        <p:sp>
          <p:nvSpPr>
            <p:cNvPr id="20525" name="Oval 169"/>
            <p:cNvSpPr>
              <a:spLocks noChangeArrowheads="1"/>
            </p:cNvSpPr>
            <p:nvPr/>
          </p:nvSpPr>
          <p:spPr bwMode="auto">
            <a:xfrm>
              <a:off x="387"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526" name="Oval 170"/>
            <p:cNvSpPr>
              <a:spLocks noChangeArrowheads="1"/>
            </p:cNvSpPr>
            <p:nvPr/>
          </p:nvSpPr>
          <p:spPr bwMode="auto">
            <a:xfrm>
              <a:off x="137"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20527" name="Oval 171"/>
            <p:cNvSpPr>
              <a:spLocks noChangeArrowheads="1"/>
            </p:cNvSpPr>
            <p:nvPr/>
          </p:nvSpPr>
          <p:spPr bwMode="auto">
            <a:xfrm>
              <a:off x="57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20528" name="Oval 172"/>
            <p:cNvSpPr>
              <a:spLocks noChangeArrowheads="1"/>
            </p:cNvSpPr>
            <p:nvPr/>
          </p:nvSpPr>
          <p:spPr bwMode="auto">
            <a:xfrm>
              <a:off x="675"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529" name="Oval 173"/>
            <p:cNvSpPr>
              <a:spLocks noChangeArrowheads="1"/>
            </p:cNvSpPr>
            <p:nvPr/>
          </p:nvSpPr>
          <p:spPr bwMode="auto">
            <a:xfrm>
              <a:off x="96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530" name="Oval 174"/>
            <p:cNvSpPr>
              <a:spLocks noChangeArrowheads="1"/>
            </p:cNvSpPr>
            <p:nvPr/>
          </p:nvSpPr>
          <p:spPr bwMode="auto">
            <a:xfrm>
              <a:off x="81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20531" name="Oval 175"/>
            <p:cNvSpPr>
              <a:spLocks noChangeArrowheads="1"/>
            </p:cNvSpPr>
            <p:nvPr/>
          </p:nvSpPr>
          <p:spPr bwMode="auto">
            <a:xfrm>
              <a:off x="1131"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p>
          </p:txBody>
        </p:sp>
        <p:sp>
          <p:nvSpPr>
            <p:cNvPr id="20532" name="Oval 176"/>
            <p:cNvSpPr>
              <a:spLocks noChangeArrowheads="1"/>
            </p:cNvSpPr>
            <p:nvPr/>
          </p:nvSpPr>
          <p:spPr bwMode="auto">
            <a:xfrm>
              <a:off x="1537"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533" name="Oval 177"/>
            <p:cNvSpPr>
              <a:spLocks noChangeArrowheads="1"/>
            </p:cNvSpPr>
            <p:nvPr/>
          </p:nvSpPr>
          <p:spPr bwMode="auto">
            <a:xfrm>
              <a:off x="121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534" name="Oval 178"/>
            <p:cNvSpPr>
              <a:spLocks noChangeArrowheads="1"/>
            </p:cNvSpPr>
            <p:nvPr/>
          </p:nvSpPr>
          <p:spPr bwMode="auto">
            <a:xfrm>
              <a:off x="178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20535" name="Text Box 179"/>
            <p:cNvSpPr txBox="1">
              <a:spLocks noChangeArrowheads="1"/>
            </p:cNvSpPr>
            <p:nvPr/>
          </p:nvSpPr>
          <p:spPr bwMode="auto">
            <a:xfrm>
              <a:off x="1152" y="715"/>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536" name="Text Box 180"/>
            <p:cNvSpPr txBox="1">
              <a:spLocks noChangeArrowheads="1"/>
            </p:cNvSpPr>
            <p:nvPr/>
          </p:nvSpPr>
          <p:spPr bwMode="auto">
            <a:xfrm>
              <a:off x="699" y="1148"/>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537" name="Text Box 181"/>
            <p:cNvSpPr txBox="1">
              <a:spLocks noChangeArrowheads="1"/>
            </p:cNvSpPr>
            <p:nvPr/>
          </p:nvSpPr>
          <p:spPr bwMode="auto">
            <a:xfrm>
              <a:off x="1552" y="1148"/>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538" name="Text Box 182"/>
            <p:cNvSpPr txBox="1">
              <a:spLocks noChangeArrowheads="1"/>
            </p:cNvSpPr>
            <p:nvPr/>
          </p:nvSpPr>
          <p:spPr bwMode="auto">
            <a:xfrm>
              <a:off x="406" y="1423"/>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539" name="Text Box 183"/>
            <p:cNvSpPr txBox="1">
              <a:spLocks noChangeArrowheads="1"/>
            </p:cNvSpPr>
            <p:nvPr/>
          </p:nvSpPr>
          <p:spPr bwMode="auto">
            <a:xfrm>
              <a:off x="992" y="1423"/>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540" name="Text Box 184"/>
            <p:cNvSpPr txBox="1">
              <a:spLocks noChangeArrowheads="1"/>
            </p:cNvSpPr>
            <p:nvPr/>
          </p:nvSpPr>
          <p:spPr bwMode="auto">
            <a:xfrm>
              <a:off x="1237" y="1423"/>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541" name="Text Box 185"/>
            <p:cNvSpPr txBox="1">
              <a:spLocks noChangeArrowheads="1"/>
            </p:cNvSpPr>
            <p:nvPr/>
          </p:nvSpPr>
          <p:spPr bwMode="auto">
            <a:xfrm>
              <a:off x="1824" y="1423"/>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542" name="Text Box 186"/>
            <p:cNvSpPr txBox="1">
              <a:spLocks noChangeArrowheads="1"/>
            </p:cNvSpPr>
            <p:nvPr/>
          </p:nvSpPr>
          <p:spPr bwMode="auto">
            <a:xfrm>
              <a:off x="150" y="1664"/>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543" name="Text Box 187"/>
            <p:cNvSpPr txBox="1">
              <a:spLocks noChangeArrowheads="1"/>
            </p:cNvSpPr>
            <p:nvPr/>
          </p:nvSpPr>
          <p:spPr bwMode="auto">
            <a:xfrm>
              <a:off x="603" y="1664"/>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544" name="Text Box 188"/>
            <p:cNvSpPr txBox="1">
              <a:spLocks noChangeArrowheads="1"/>
            </p:cNvSpPr>
            <p:nvPr/>
          </p:nvSpPr>
          <p:spPr bwMode="auto">
            <a:xfrm>
              <a:off x="808" y="1664"/>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sp>
        <p:nvSpPr>
          <p:cNvPr id="429245" name="Text Box 189"/>
          <p:cNvSpPr txBox="1">
            <a:spLocks noChangeArrowheads="1"/>
          </p:cNvSpPr>
          <p:nvPr/>
        </p:nvSpPr>
        <p:spPr bwMode="auto">
          <a:xfrm>
            <a:off x="3124200" y="12954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5</a:t>
            </a:r>
          </a:p>
        </p:txBody>
      </p:sp>
      <p:sp>
        <p:nvSpPr>
          <p:cNvPr id="429246" name="Text Box 190"/>
          <p:cNvSpPr txBox="1">
            <a:spLocks noChangeArrowheads="1"/>
          </p:cNvSpPr>
          <p:nvPr/>
        </p:nvSpPr>
        <p:spPr bwMode="auto">
          <a:xfrm>
            <a:off x="6096000" y="12954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4</a:t>
            </a:r>
          </a:p>
        </p:txBody>
      </p:sp>
      <p:sp>
        <p:nvSpPr>
          <p:cNvPr id="429247" name="Text Box 191"/>
          <p:cNvSpPr txBox="1">
            <a:spLocks noChangeArrowheads="1"/>
          </p:cNvSpPr>
          <p:nvPr/>
        </p:nvSpPr>
        <p:spPr bwMode="auto">
          <a:xfrm>
            <a:off x="8839200" y="12954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3</a:t>
            </a:r>
          </a:p>
        </p:txBody>
      </p:sp>
      <p:sp>
        <p:nvSpPr>
          <p:cNvPr id="429248" name="Text Box 192"/>
          <p:cNvSpPr txBox="1">
            <a:spLocks noChangeArrowheads="1"/>
          </p:cNvSpPr>
          <p:nvPr/>
        </p:nvSpPr>
        <p:spPr bwMode="auto">
          <a:xfrm>
            <a:off x="3124200" y="40386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2</a:t>
            </a:r>
          </a:p>
        </p:txBody>
      </p:sp>
      <p:sp>
        <p:nvSpPr>
          <p:cNvPr id="429249" name="Text Box 193"/>
          <p:cNvSpPr txBox="1">
            <a:spLocks noChangeArrowheads="1"/>
          </p:cNvSpPr>
          <p:nvPr/>
        </p:nvSpPr>
        <p:spPr bwMode="auto">
          <a:xfrm>
            <a:off x="6019800" y="40386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1</a:t>
            </a:r>
          </a:p>
        </p:txBody>
      </p:sp>
      <p:graphicFrame>
        <p:nvGraphicFramePr>
          <p:cNvPr id="8" name="Group 3"/>
          <p:cNvGraphicFramePr>
            <a:graphicFrameLocks noGrp="1"/>
          </p:cNvGraphicFramePr>
          <p:nvPr/>
        </p:nvGraphicFramePr>
        <p:xfrm>
          <a:off x="2341563" y="6451600"/>
          <a:ext cx="4141470" cy="335280"/>
        </p:xfrm>
        <a:graphic>
          <a:graphicData uri="http://schemas.openxmlformats.org/drawingml/2006/table">
            <a:tbl>
              <a:tblPr/>
              <a:tblGrid>
                <a:gridCol w="414020">
                  <a:extLst>
                    <a:ext uri="{9D8B030D-6E8A-4147-A177-3AD203B41FA5}">
                      <a16:colId xmlns:a16="http://schemas.microsoft.com/office/drawing/2014/main" val="20000"/>
                    </a:ext>
                  </a:extLst>
                </a:gridCol>
                <a:gridCol w="415925">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414655">
                  <a:extLst>
                    <a:ext uri="{9D8B030D-6E8A-4147-A177-3AD203B41FA5}">
                      <a16:colId xmlns:a16="http://schemas.microsoft.com/office/drawing/2014/main" val="20003"/>
                    </a:ext>
                  </a:extLst>
                </a:gridCol>
                <a:gridCol w="414020">
                  <a:extLst>
                    <a:ext uri="{9D8B030D-6E8A-4147-A177-3AD203B41FA5}">
                      <a16:colId xmlns:a16="http://schemas.microsoft.com/office/drawing/2014/main" val="20004"/>
                    </a:ext>
                  </a:extLst>
                </a:gridCol>
                <a:gridCol w="412750">
                  <a:extLst>
                    <a:ext uri="{9D8B030D-6E8A-4147-A177-3AD203B41FA5}">
                      <a16:colId xmlns:a16="http://schemas.microsoft.com/office/drawing/2014/main" val="20005"/>
                    </a:ext>
                  </a:extLst>
                </a:gridCol>
                <a:gridCol w="414655">
                  <a:extLst>
                    <a:ext uri="{9D8B030D-6E8A-4147-A177-3AD203B41FA5}">
                      <a16:colId xmlns:a16="http://schemas.microsoft.com/office/drawing/2014/main" val="20006"/>
                    </a:ext>
                  </a:extLst>
                </a:gridCol>
                <a:gridCol w="412750">
                  <a:extLst>
                    <a:ext uri="{9D8B030D-6E8A-4147-A177-3AD203B41FA5}">
                      <a16:colId xmlns:a16="http://schemas.microsoft.com/office/drawing/2014/main" val="20007"/>
                    </a:ext>
                  </a:extLst>
                </a:gridCol>
                <a:gridCol w="415925">
                  <a:extLst>
                    <a:ext uri="{9D8B030D-6E8A-4147-A177-3AD203B41FA5}">
                      <a16:colId xmlns:a16="http://schemas.microsoft.com/office/drawing/2014/main" val="20008"/>
                    </a:ext>
                  </a:extLst>
                </a:gridCol>
                <a:gridCol w="414020">
                  <a:extLst>
                    <a:ext uri="{9D8B030D-6E8A-4147-A177-3AD203B41FA5}">
                      <a16:colId xmlns:a16="http://schemas.microsoft.com/office/drawing/2014/main" val="20009"/>
                    </a:ext>
                  </a:extLst>
                </a:gridCol>
              </a:tblGrid>
              <a:tr h="1444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16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a:t>
                      </a:r>
                      <a:r>
                        <a:rPr kumimoji="0" lang="en-IN" altLang="en-US" sz="1600" b="0" i="0" u="none" strike="noStrike" cap="none" normalizeH="0" baseline="0">
                          <a:ln>
                            <a:noFill/>
                          </a:ln>
                          <a:solidFill>
                            <a:schemeClr val="accent2"/>
                          </a:solidFill>
                          <a:effectLst/>
                          <a:latin typeface="Arial" panose="020B0604020202020204"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9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92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92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92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92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245" grpId="0"/>
      <p:bldP spid="429246" grpId="0"/>
      <p:bldP spid="429247" grpId="0"/>
      <p:bldP spid="429248" grpId="0"/>
      <p:bldP spid="42924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05" y="274955"/>
            <a:ext cx="9599295" cy="639445"/>
          </a:xfrm>
        </p:spPr>
        <p:txBody>
          <a:bodyPr rtlCol="0">
            <a:normAutofit fontScale="90000"/>
          </a:bodyPr>
          <a:lstStyle/>
          <a:p>
            <a:pPr fontAlgn="auto">
              <a:spcAft>
                <a:spcPts val="0"/>
              </a:spcAft>
              <a:defRPr/>
            </a:pPr>
            <a:r>
              <a:rPr lang="en-US" dirty="0"/>
              <a:t>Bottom Up Heap construction</a:t>
            </a:r>
          </a:p>
        </p:txBody>
      </p:sp>
      <p:sp useBgFill="1">
        <p:nvSpPr>
          <p:cNvPr id="3" name="Content Placeholder 2"/>
          <p:cNvSpPr>
            <a:spLocks noGrp="1"/>
          </p:cNvSpPr>
          <p:nvPr>
            <p:ph idx="1"/>
          </p:nvPr>
        </p:nvSpPr>
        <p:spPr>
          <a:xfrm>
            <a:off x="610870" y="990600"/>
            <a:ext cx="11071225" cy="5135880"/>
          </a:xfrm>
          <a:ln>
            <a:solidFill>
              <a:srgbClr val="FF0000"/>
            </a:solidFill>
          </a:ln>
        </p:spPr>
        <p:txBody>
          <a:bodyPr rtlCol="0">
            <a:normAutofit fontScale="85000" lnSpcReduction="20000"/>
          </a:bodyPr>
          <a:lstStyle/>
          <a:p>
            <a:pPr fontAlgn="auto">
              <a:spcAft>
                <a:spcPts val="0"/>
              </a:spcAft>
              <a:buFont typeface="Arial" panose="020B0604020202020204" pitchFamily="34" charset="0"/>
              <a:buNone/>
              <a:defRPr/>
            </a:pPr>
            <a:r>
              <a:rPr lang="en-US" b="1" i="1" dirty="0"/>
              <a:t>Algorithm </a:t>
            </a:r>
            <a:r>
              <a:rPr lang="en-IN" altLang="en-US" b="1" i="1" dirty="0"/>
              <a:t>Creation_</a:t>
            </a:r>
            <a:r>
              <a:rPr lang="en-US" b="1" i="1" dirty="0" err="1"/>
              <a:t>HeapBottomUp</a:t>
            </a:r>
            <a:r>
              <a:rPr lang="en-US" b="1" i="1" dirty="0"/>
              <a:t>(H[1,n])</a:t>
            </a:r>
          </a:p>
          <a:p>
            <a:pPr fontAlgn="auto">
              <a:spcAft>
                <a:spcPts val="0"/>
              </a:spcAft>
              <a:buFont typeface="Arial" panose="020B0604020202020204" pitchFamily="34" charset="0"/>
              <a:buNone/>
              <a:defRPr/>
            </a:pPr>
            <a:r>
              <a:rPr lang="en-US" dirty="0"/>
              <a:t>   </a:t>
            </a:r>
            <a:r>
              <a:rPr lang="en-US" sz="2800" dirty="0"/>
              <a:t>// Construct a heap from the elements of  given array by</a:t>
            </a:r>
          </a:p>
          <a:p>
            <a:pPr fontAlgn="auto">
              <a:spcAft>
                <a:spcPts val="0"/>
              </a:spcAft>
              <a:buFont typeface="Arial" panose="020B0604020202020204" pitchFamily="34" charset="0"/>
              <a:buNone/>
              <a:defRPr/>
            </a:pPr>
            <a:r>
              <a:rPr lang="en-US" sz="2800" dirty="0"/>
              <a:t>   // the bottom up approach</a:t>
            </a:r>
          </a:p>
          <a:p>
            <a:pPr fontAlgn="auto">
              <a:spcAft>
                <a:spcPts val="0"/>
              </a:spcAft>
              <a:buFont typeface="Arial" panose="020B0604020202020204" pitchFamily="34" charset="0"/>
              <a:buNone/>
              <a:defRPr/>
            </a:pPr>
            <a:r>
              <a:rPr lang="en-US" sz="2800" dirty="0"/>
              <a:t>   // Input : An array H[1,n] of orderable items</a:t>
            </a:r>
          </a:p>
          <a:p>
            <a:pPr fontAlgn="auto">
              <a:spcAft>
                <a:spcPts val="0"/>
              </a:spcAft>
              <a:buFont typeface="Arial" panose="020B0604020202020204" pitchFamily="34" charset="0"/>
              <a:buNone/>
              <a:defRPr/>
            </a:pPr>
            <a:r>
              <a:rPr lang="en-US" sz="2800" dirty="0"/>
              <a:t>   // Output : A heap array H[1.n]</a:t>
            </a:r>
          </a:p>
          <a:p>
            <a:pPr fontAlgn="auto">
              <a:spcAft>
                <a:spcPts val="0"/>
              </a:spcAft>
              <a:buFont typeface="Arial" panose="020B0604020202020204" pitchFamily="34" charset="0"/>
              <a:buNone/>
              <a:defRPr/>
            </a:pPr>
            <a:r>
              <a:rPr lang="en-US" sz="2800" dirty="0"/>
              <a:t>   </a:t>
            </a:r>
            <a:r>
              <a:rPr lang="en-US" sz="2800" b="1" dirty="0"/>
              <a:t>for</a:t>
            </a:r>
            <a:r>
              <a:rPr lang="en-US" sz="2800" dirty="0"/>
              <a:t> </a:t>
            </a:r>
            <a:r>
              <a:rPr lang="en-US" sz="2800" dirty="0" err="1"/>
              <a:t>i</a:t>
            </a:r>
            <a:r>
              <a:rPr lang="en-US" sz="2800" dirty="0"/>
              <a:t>= n/2 </a:t>
            </a:r>
            <a:r>
              <a:rPr lang="en-US" sz="2800" b="1" dirty="0" err="1"/>
              <a:t>downto</a:t>
            </a:r>
            <a:r>
              <a:rPr lang="en-US" sz="2800" dirty="0"/>
              <a:t> 1 </a:t>
            </a:r>
            <a:r>
              <a:rPr lang="en-US" sz="2800" b="1" dirty="0"/>
              <a:t>do</a:t>
            </a:r>
          </a:p>
          <a:p>
            <a:pPr fontAlgn="auto">
              <a:spcAft>
                <a:spcPts val="0"/>
              </a:spcAft>
              <a:buFont typeface="Arial" panose="020B0604020202020204" pitchFamily="34" charset="0"/>
              <a:buNone/>
              <a:defRPr/>
            </a:pPr>
            <a:r>
              <a:rPr lang="en-US" sz="2800" dirty="0"/>
              <a:t>   </a:t>
            </a:r>
            <a:r>
              <a:rPr lang="en-US" sz="2800" b="1" dirty="0"/>
              <a:t> Begin</a:t>
            </a:r>
          </a:p>
          <a:p>
            <a:pPr fontAlgn="auto">
              <a:spcAft>
                <a:spcPts val="0"/>
              </a:spcAft>
              <a:buFont typeface="Arial" panose="020B0604020202020204" pitchFamily="34" charset="0"/>
              <a:buNone/>
              <a:defRPr/>
            </a:pPr>
            <a:r>
              <a:rPr lang="en-US" sz="2800" dirty="0"/>
              <a:t>           </a:t>
            </a:r>
            <a:r>
              <a:rPr lang="en-US" sz="2800" dirty="0" err="1"/>
              <a:t>HeapAdjust</a:t>
            </a:r>
            <a:r>
              <a:rPr lang="en-US" sz="2800" dirty="0"/>
              <a:t>(H, </a:t>
            </a:r>
            <a:r>
              <a:rPr lang="en-US" sz="2800" dirty="0" err="1"/>
              <a:t>i</a:t>
            </a:r>
            <a:r>
              <a:rPr lang="en-US" sz="2800" dirty="0"/>
              <a:t>, n) // Call heap adjust procedure to  </a:t>
            </a:r>
          </a:p>
          <a:p>
            <a:pPr fontAlgn="auto">
              <a:spcAft>
                <a:spcPts val="0"/>
              </a:spcAft>
              <a:buFont typeface="Arial" panose="020B0604020202020204" pitchFamily="34" charset="0"/>
              <a:buNone/>
              <a:defRPr/>
            </a:pPr>
            <a:r>
              <a:rPr lang="en-US" sz="2800" dirty="0"/>
              <a:t>    </a:t>
            </a:r>
            <a:r>
              <a:rPr lang="en-US" sz="2800" b="1" dirty="0"/>
              <a:t>End</a:t>
            </a:r>
            <a:r>
              <a:rPr lang="en-US" sz="2800" dirty="0"/>
              <a:t>                                   // build the heap staring with rightmost </a:t>
            </a:r>
            <a:r>
              <a:rPr lang="en-IN" altLang="en-US" sz="2800" dirty="0"/>
              <a:t>parent node</a:t>
            </a:r>
            <a:r>
              <a:rPr lang="en-US" sz="2800" dirty="0"/>
              <a:t> </a:t>
            </a:r>
          </a:p>
          <a:p>
            <a:pPr fontAlgn="auto">
              <a:spcAft>
                <a:spcPts val="0"/>
              </a:spcAft>
              <a:buFont typeface="Arial" panose="020B0604020202020204" pitchFamily="34" charset="0"/>
              <a:buNone/>
              <a:defRPr/>
            </a:pPr>
            <a:r>
              <a:rPr lang="en-US" sz="2800" dirty="0"/>
              <a:t>                                             </a:t>
            </a:r>
          </a:p>
          <a:p>
            <a:pPr fontAlgn="auto">
              <a:spcAft>
                <a:spcPts val="0"/>
              </a:spcAft>
              <a:buFont typeface="Arial" panose="020B0604020202020204" pitchFamily="34" charset="0"/>
              <a:buNone/>
              <a:defRPr/>
            </a:pPr>
            <a:r>
              <a:rPr lang="en-US" sz="2800" dirty="0"/>
              <a:t>    </a:t>
            </a:r>
            <a:endParaRPr lang="en-US" sz="2800" b="1" dirty="0"/>
          </a:p>
          <a:p>
            <a:pPr fontAlgn="auto">
              <a:spcAft>
                <a:spcPts val="0"/>
              </a:spcAft>
              <a:buFont typeface="Arial" panose="020B0604020202020204" pitchFamily="34" charset="0"/>
              <a:buNone/>
              <a:defRPr/>
            </a:pPr>
            <a:r>
              <a:rPr lang="en-US" sz="2800" dirty="0"/>
              <a:t>  Initial call :  </a:t>
            </a:r>
            <a:r>
              <a:rPr lang="en-IN" altLang="en-US" sz="2800" dirty="0"/>
              <a:t>Creation_</a:t>
            </a:r>
            <a:r>
              <a:rPr lang="en-US" sz="2800" dirty="0" err="1"/>
              <a:t>HeapBottomUp</a:t>
            </a:r>
            <a:r>
              <a:rPr lang="en-US" sz="2800" dirty="0"/>
              <a:t>(H[1, n])</a:t>
            </a:r>
          </a:p>
          <a:p>
            <a:pPr fontAlgn="auto">
              <a:spcAft>
                <a:spcPts val="0"/>
              </a:spcAft>
              <a:buFont typeface="Arial" panose="020B0604020202020204" pitchFamily="34" charset="0"/>
              <a:buNone/>
              <a:defRPr/>
            </a:pPr>
            <a:r>
              <a:rPr lang="en-US" sz="2800" dirty="0"/>
              <a:t>                    </a:t>
            </a:r>
          </a:p>
        </p:txBody>
      </p:sp>
      <p:sp>
        <p:nvSpPr>
          <p:cNvPr id="4" name="Date Placeholder 3"/>
          <p:cNvSpPr>
            <a:spLocks noGrp="1"/>
          </p:cNvSpPr>
          <p:nvPr>
            <p:ph type="dt" sz="quarter" idx="10"/>
          </p:nvPr>
        </p:nvSpPr>
        <p:spPr/>
        <p:txBody>
          <a:bodyPr/>
          <a:lstStyle/>
          <a:p>
            <a:pPr>
              <a:defRPr/>
            </a:pPr>
            <a:fld id="{B171FC79-293F-4F66-88B0-D0D4F7038FFD}" type="datetime1">
              <a:rPr lang="en-US"/>
              <a:t>3/24/2024</a:t>
            </a:fld>
            <a:endParaRPr lang="en-US"/>
          </a:p>
        </p:txBody>
      </p:sp>
      <p:sp>
        <p:nvSpPr>
          <p:cNvPr id="5" name="Footer Placeholder 4"/>
          <p:cNvSpPr>
            <a:spLocks noGrp="1"/>
          </p:cNvSpPr>
          <p:nvPr>
            <p:ph type="ftr" sz="quarter" idx="11"/>
          </p:nvPr>
        </p:nvSpPr>
        <p:spPr/>
        <p:txBody>
          <a:bodyPr/>
          <a:lstStyle/>
          <a:p>
            <a:pPr>
              <a:defRPr/>
            </a:pPr>
            <a:r>
              <a:rPr lang="en-US"/>
              <a:t>Department of Computer Science and Engineering, GIT</a:t>
            </a:r>
          </a:p>
        </p:txBody>
      </p:sp>
      <p:sp>
        <p:nvSpPr>
          <p:cNvPr id="6" name="Slide Number Placeholder 5"/>
          <p:cNvSpPr>
            <a:spLocks noGrp="1"/>
          </p:cNvSpPr>
          <p:nvPr>
            <p:ph type="sldNum" sz="quarter" idx="12"/>
          </p:nvPr>
        </p:nvSpPr>
        <p:spPr/>
        <p:txBody>
          <a:bodyPr/>
          <a:lstStyle/>
          <a:p>
            <a:pPr>
              <a:defRPr/>
            </a:pPr>
            <a:fld id="{2646F0D5-1ECA-4014-AAC4-88BE876EBF50}" type="slidenum">
              <a:rPr lang="en-US"/>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35" y="274955"/>
            <a:ext cx="9879965" cy="500380"/>
          </a:xfrm>
        </p:spPr>
        <p:txBody>
          <a:bodyPr rtlCol="0">
            <a:normAutofit fontScale="90000"/>
          </a:bodyPr>
          <a:lstStyle/>
          <a:p>
            <a:pPr fontAlgn="auto">
              <a:spcAft>
                <a:spcPts val="0"/>
              </a:spcAft>
              <a:defRPr/>
            </a:pPr>
            <a:r>
              <a:rPr lang="en-US" sz="4000" dirty="0"/>
              <a:t>Heap adjust algorithm</a:t>
            </a:r>
            <a:r>
              <a:rPr lang="en-IN" altLang="en-US" sz="4000" dirty="0"/>
              <a:t> : </a:t>
            </a:r>
          </a:p>
        </p:txBody>
      </p:sp>
      <p:sp useBgFill="1">
        <p:nvSpPr>
          <p:cNvPr id="3" name="Content Placeholder 2"/>
          <p:cNvSpPr>
            <a:spLocks noGrp="1"/>
          </p:cNvSpPr>
          <p:nvPr>
            <p:ph idx="1"/>
          </p:nvPr>
        </p:nvSpPr>
        <p:spPr>
          <a:xfrm>
            <a:off x="330835" y="774700"/>
            <a:ext cx="11569065" cy="5715000"/>
          </a:xfrm>
          <a:ln>
            <a:solidFill>
              <a:srgbClr val="FF0000"/>
            </a:solidFill>
          </a:ln>
        </p:spPr>
        <p:txBody>
          <a:bodyPr rtlCol="0">
            <a:normAutofit fontScale="47500" lnSpcReduction="20000"/>
          </a:bodyPr>
          <a:lstStyle/>
          <a:p>
            <a:pPr fontAlgn="auto">
              <a:spcAft>
                <a:spcPts val="0"/>
              </a:spcAft>
              <a:buFont typeface="Arial" panose="020B0604020202020204" pitchFamily="34" charset="0"/>
              <a:buNone/>
              <a:defRPr/>
            </a:pPr>
            <a:r>
              <a:rPr lang="en-US" sz="4500" b="1" i="1" dirty="0"/>
              <a:t>Algorithm </a:t>
            </a:r>
            <a:r>
              <a:rPr lang="en-US" sz="4500" b="1" i="1" dirty="0" err="1"/>
              <a:t>HeapAdjust</a:t>
            </a:r>
            <a:r>
              <a:rPr lang="en-US" sz="4500" b="1" i="1" dirty="0"/>
              <a:t>(H, </a:t>
            </a:r>
            <a:r>
              <a:rPr lang="en-US" sz="4500" b="1" i="1" dirty="0" err="1"/>
              <a:t>i</a:t>
            </a:r>
            <a:r>
              <a:rPr lang="en-US" sz="4500" b="1" i="1" dirty="0"/>
              <a:t>, n)</a:t>
            </a:r>
          </a:p>
          <a:p>
            <a:pPr fontAlgn="auto">
              <a:spcAft>
                <a:spcPts val="0"/>
              </a:spcAft>
              <a:buFont typeface="Arial" panose="020B0604020202020204" pitchFamily="34" charset="0"/>
              <a:buNone/>
              <a:defRPr/>
            </a:pPr>
            <a:r>
              <a:rPr lang="en-US" sz="3800" dirty="0"/>
              <a:t>   </a:t>
            </a:r>
            <a:r>
              <a:rPr lang="en-US" sz="4200" dirty="0"/>
              <a:t>// Construct a heap  array  by  heap bottom up approach </a:t>
            </a:r>
          </a:p>
          <a:p>
            <a:pPr fontAlgn="auto">
              <a:spcAft>
                <a:spcPts val="0"/>
              </a:spcAft>
              <a:buFont typeface="Arial" panose="020B0604020202020204" pitchFamily="34" charset="0"/>
              <a:buNone/>
              <a:defRPr/>
            </a:pPr>
            <a:r>
              <a:rPr lang="en-US" sz="4200" dirty="0"/>
              <a:t>  // </a:t>
            </a:r>
            <a:r>
              <a:rPr lang="en-US" sz="4200" b="1" dirty="0"/>
              <a:t>Input : </a:t>
            </a:r>
            <a:r>
              <a:rPr lang="en-US" sz="4200" dirty="0"/>
              <a:t>An array </a:t>
            </a:r>
            <a:r>
              <a:rPr lang="en-US" sz="4200" b="1" dirty="0"/>
              <a:t>H[1,n] </a:t>
            </a:r>
            <a:r>
              <a:rPr lang="en-US" sz="4200" dirty="0"/>
              <a:t>of orderable items</a:t>
            </a:r>
          </a:p>
          <a:p>
            <a:pPr fontAlgn="auto">
              <a:spcAft>
                <a:spcPts val="0"/>
              </a:spcAft>
              <a:buFont typeface="Arial" panose="020B0604020202020204" pitchFamily="34" charset="0"/>
              <a:buNone/>
              <a:defRPr/>
            </a:pPr>
            <a:r>
              <a:rPr lang="en-US" sz="4200" dirty="0"/>
              <a:t>  // </a:t>
            </a:r>
            <a:r>
              <a:rPr lang="en-US" sz="4200" b="1" dirty="0"/>
              <a:t>Output </a:t>
            </a:r>
            <a:r>
              <a:rPr lang="en-US" sz="4200" dirty="0"/>
              <a:t>: A heap array </a:t>
            </a:r>
            <a:r>
              <a:rPr lang="en-US" sz="4200" b="1" dirty="0"/>
              <a:t>H[1.n]</a:t>
            </a:r>
          </a:p>
          <a:p>
            <a:pPr fontAlgn="auto">
              <a:spcAft>
                <a:spcPts val="0"/>
              </a:spcAft>
              <a:buFont typeface="Arial" panose="020B0604020202020204" pitchFamily="34" charset="0"/>
              <a:buNone/>
              <a:defRPr/>
            </a:pPr>
            <a:r>
              <a:rPr lang="en-US" sz="4200" dirty="0"/>
              <a:t>   </a:t>
            </a:r>
            <a:r>
              <a:rPr lang="en-US" sz="4200" dirty="0" err="1"/>
              <a:t>k</a:t>
            </a:r>
            <a:r>
              <a:rPr lang="en-US" sz="4200" dirty="0" err="1">
                <a:latin typeface="Times New Roman" panose="02020603050405020304"/>
                <a:cs typeface="Times New Roman" panose="02020603050405020304"/>
              </a:rPr>
              <a:t>←i</a:t>
            </a:r>
            <a:r>
              <a:rPr lang="en-US" sz="4200" dirty="0">
                <a:latin typeface="Times New Roman" panose="02020603050405020304"/>
                <a:cs typeface="Times New Roman" panose="02020603050405020304"/>
              </a:rPr>
              <a:t>; v ←H[k]      // fixing the parent node for rooting the heap</a:t>
            </a:r>
          </a:p>
          <a:p>
            <a:pPr fontAlgn="auto">
              <a:spcAft>
                <a:spcPts val="0"/>
              </a:spcAft>
              <a:buNone/>
              <a:defRPr/>
            </a:pPr>
            <a:r>
              <a:rPr lang="en-US" sz="4200" dirty="0">
                <a:latin typeface="Times New Roman" panose="02020603050405020304"/>
                <a:cs typeface="Times New Roman" panose="02020603050405020304"/>
              </a:rPr>
              <a:t>   heap ← false</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while not </a:t>
            </a:r>
            <a:r>
              <a:rPr lang="en-US" sz="4200" dirty="0">
                <a:latin typeface="Times New Roman" panose="02020603050405020304"/>
                <a:cs typeface="Times New Roman" panose="02020603050405020304"/>
              </a:rPr>
              <a:t>heap and 2k ≤ n </a:t>
            </a:r>
            <a:r>
              <a:rPr lang="en-US" sz="4200" b="1" dirty="0">
                <a:latin typeface="Times New Roman" panose="02020603050405020304"/>
                <a:cs typeface="Times New Roman" panose="02020603050405020304"/>
              </a:rPr>
              <a:t>do </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Begin</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j ←2*k                        // left child of parent node being considered for </a:t>
            </a:r>
            <a:r>
              <a:rPr lang="en-US" sz="4200" dirty="0" err="1">
                <a:latin typeface="Times New Roman" panose="02020603050405020304"/>
                <a:cs typeface="Times New Roman" panose="02020603050405020304"/>
              </a:rPr>
              <a:t>heapify</a:t>
            </a:r>
            <a:endParaRPr lang="en-US" sz="4200" dirty="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 if </a:t>
            </a:r>
            <a:r>
              <a:rPr lang="en-US" sz="4200" dirty="0">
                <a:latin typeface="Times New Roman" panose="02020603050405020304"/>
                <a:cs typeface="Times New Roman" panose="02020603050405020304"/>
              </a:rPr>
              <a:t>j &lt; n                                     // There are two children</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if</a:t>
            </a:r>
            <a:r>
              <a:rPr lang="en-US" sz="4200" dirty="0">
                <a:latin typeface="Times New Roman" panose="02020603050405020304"/>
                <a:cs typeface="Times New Roman" panose="02020603050405020304"/>
              </a:rPr>
              <a:t> H[j] &lt; H[j+1] j ← j+1    //  searching for child with larger value</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if</a:t>
            </a:r>
            <a:r>
              <a:rPr lang="en-US" sz="4200" dirty="0">
                <a:latin typeface="Times New Roman" panose="02020603050405020304"/>
                <a:cs typeface="Times New Roman" panose="02020603050405020304"/>
              </a:rPr>
              <a:t> v ≥ H[j]                              // parent node satisfies the heap property</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heap ← true</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 else  </a:t>
            </a:r>
            <a:r>
              <a:rPr lang="en-US" sz="4200" dirty="0">
                <a:latin typeface="Times New Roman" panose="02020603050405020304"/>
                <a:cs typeface="Times New Roman" panose="02020603050405020304"/>
              </a:rPr>
              <a:t>H[k] ← H[j]; k ← j      // move child node at the location of   parent’s node </a:t>
            </a:r>
          </a:p>
          <a:p>
            <a:pPr fontAlgn="auto">
              <a:spcAft>
                <a:spcPts val="0"/>
              </a:spcAft>
              <a:buFont typeface="Arial" panose="020B0604020202020204" pitchFamily="34" charset="0"/>
              <a:buNone/>
              <a:defRPr/>
            </a:pPr>
            <a:r>
              <a:rPr lang="en-US" sz="4200" b="1" dirty="0">
                <a:latin typeface="Times New Roman" panose="02020603050405020304"/>
                <a:cs typeface="Times New Roman" panose="02020603050405020304"/>
              </a:rPr>
              <a:t> </a:t>
            </a:r>
            <a:r>
              <a:rPr lang="en-US" sz="4200" dirty="0">
                <a:latin typeface="Times New Roman" panose="02020603050405020304"/>
                <a:cs typeface="Times New Roman" panose="02020603050405020304"/>
              </a:rPr>
              <a:t>         H[k] ← v                                // move parent node to child’s position to</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IN" altLang="en-US" sz="4200" dirty="0">
                <a:latin typeface="Times New Roman" panose="02020603050405020304"/>
                <a:cs typeface="Times New Roman" panose="02020603050405020304"/>
              </a:rPr>
              <a:t>end</a:t>
            </a:r>
            <a:r>
              <a:rPr lang="en-US" sz="4200" dirty="0">
                <a:latin typeface="Times New Roman" panose="02020603050405020304"/>
                <a:cs typeface="Times New Roman" panose="02020603050405020304"/>
              </a:rPr>
              <a:t>                                                   //  Satisfy the heap property</a:t>
            </a:r>
          </a:p>
          <a:p>
            <a:pPr fontAlgn="auto">
              <a:spcAft>
                <a:spcPts val="0"/>
              </a:spcAft>
              <a:defRPr/>
            </a:pPr>
            <a:endParaRPr lang="en-US" sz="4200" dirty="0"/>
          </a:p>
        </p:txBody>
      </p:sp>
      <p:sp>
        <p:nvSpPr>
          <p:cNvPr id="4" name="Date Placeholder 3"/>
          <p:cNvSpPr>
            <a:spLocks noGrp="1"/>
          </p:cNvSpPr>
          <p:nvPr>
            <p:ph type="dt" sz="quarter" idx="10"/>
          </p:nvPr>
        </p:nvSpPr>
        <p:spPr/>
        <p:txBody>
          <a:bodyPr/>
          <a:lstStyle/>
          <a:p>
            <a:pPr>
              <a:defRPr/>
            </a:pPr>
            <a:fld id="{B171FC79-293F-4F66-88B0-D0D4F7038FFD}" type="datetime1">
              <a:rPr lang="en-US"/>
              <a:t>3/24/2024</a:t>
            </a:fld>
            <a:endParaRPr lang="en-US"/>
          </a:p>
        </p:txBody>
      </p:sp>
      <p:sp>
        <p:nvSpPr>
          <p:cNvPr id="5" name="Footer Placeholder 4"/>
          <p:cNvSpPr>
            <a:spLocks noGrp="1"/>
          </p:cNvSpPr>
          <p:nvPr>
            <p:ph type="ftr" sz="quarter" idx="11"/>
          </p:nvPr>
        </p:nvSpPr>
        <p:spPr/>
        <p:txBody>
          <a:bodyPr/>
          <a:lstStyle/>
          <a:p>
            <a:pPr>
              <a:defRPr/>
            </a:pPr>
            <a:r>
              <a:rPr lang="en-US"/>
              <a:t>Department of Computer Science and Engineering, GIT</a:t>
            </a:r>
          </a:p>
        </p:txBody>
      </p:sp>
      <p:sp>
        <p:nvSpPr>
          <p:cNvPr id="6" name="Slide Number Placeholder 5"/>
          <p:cNvSpPr>
            <a:spLocks noGrp="1"/>
          </p:cNvSpPr>
          <p:nvPr>
            <p:ph type="sldNum" sz="quarter" idx="12"/>
          </p:nvPr>
        </p:nvSpPr>
        <p:spPr/>
        <p:txBody>
          <a:bodyPr/>
          <a:lstStyle/>
          <a:p>
            <a:pPr>
              <a:defRPr/>
            </a:pPr>
            <a:fld id="{0B2E0E8D-1A2D-4807-A626-2A201D6BCB47}" type="slidenum">
              <a:rPr lang="en-US"/>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Box 1"/>
          <p:cNvSpPr txBox="1"/>
          <p:nvPr/>
        </p:nvSpPr>
        <p:spPr>
          <a:xfrm>
            <a:off x="285115" y="217170"/>
            <a:ext cx="11672570" cy="6641465"/>
          </a:xfrm>
          <a:prstGeom prst="rect">
            <a:avLst/>
          </a:prstGeom>
          <a:noFill/>
        </p:spPr>
        <p:txBody>
          <a:bodyPr wrap="square" rtlCol="0" anchor="t">
            <a:noAutofit/>
          </a:bodyPr>
          <a:lstStyle/>
          <a:p>
            <a:r>
              <a:rPr lang="en-IN" altLang="en-US" sz="3600">
                <a:solidFill>
                  <a:srgbClr val="FF0000"/>
                </a:solidFill>
              </a:rPr>
              <a:t>I</a:t>
            </a:r>
            <a:r>
              <a:rPr lang="en-US" sz="3600">
                <a:solidFill>
                  <a:srgbClr val="FF0000"/>
                </a:solidFill>
              </a:rPr>
              <a:t>mportant Terms</a:t>
            </a:r>
            <a:r>
              <a:rPr lang="en-IN" altLang="en-US" sz="3600">
                <a:solidFill>
                  <a:srgbClr val="FF0000"/>
                </a:solidFill>
              </a:rPr>
              <a:t> related Tree Data structure</a:t>
            </a:r>
            <a:endParaRPr lang="en-US" sz="3600">
              <a:solidFill>
                <a:srgbClr val="FF0000"/>
              </a:solidFill>
            </a:endParaRPr>
          </a:p>
          <a:p>
            <a:r>
              <a:rPr lang="en-US" sz="3200"/>
              <a:t>Following are the important terms with respect to tree.</a:t>
            </a:r>
          </a:p>
          <a:p>
            <a:r>
              <a:rPr lang="en-US" sz="3200"/>
              <a:t>    </a:t>
            </a:r>
            <a:r>
              <a:rPr lang="en-US" sz="3200" b="1">
                <a:solidFill>
                  <a:srgbClr val="00B0F0"/>
                </a:solidFill>
              </a:rPr>
              <a:t>Path </a:t>
            </a:r>
            <a:r>
              <a:rPr lang="en-US" sz="3200"/>
              <a:t>− </a:t>
            </a:r>
            <a:r>
              <a:rPr lang="en-IN" altLang="en-US" sz="3200"/>
              <a:t>	</a:t>
            </a:r>
            <a:r>
              <a:rPr lang="en-US" sz="3200" b="1">
                <a:solidFill>
                  <a:srgbClr val="00B0F0"/>
                </a:solidFill>
              </a:rPr>
              <a:t>Path</a:t>
            </a:r>
            <a:r>
              <a:rPr lang="en-US" sz="3200"/>
              <a:t> refers to the </a:t>
            </a:r>
            <a:r>
              <a:rPr lang="en-US" sz="3200" b="1">
                <a:solidFill>
                  <a:srgbClr val="00B0F0"/>
                </a:solidFill>
              </a:rPr>
              <a:t>sequence of nodes</a:t>
            </a:r>
            <a:r>
              <a:rPr lang="en-US" sz="3200"/>
              <a:t> </a:t>
            </a:r>
            <a:r>
              <a:rPr lang="en-US" sz="3200" b="1">
                <a:solidFill>
                  <a:srgbClr val="00B0F0"/>
                </a:solidFill>
              </a:rPr>
              <a:t>along the edges</a:t>
            </a:r>
            <a:r>
              <a:rPr lang="en-US" sz="3200"/>
              <a:t> of a </a:t>
            </a:r>
            <a:r>
              <a:rPr lang="en-IN" altLang="en-US" sz="3200"/>
              <a:t>	      	</a:t>
            </a:r>
            <a:r>
              <a:rPr lang="en-US" sz="3200"/>
              <a:t>tree.</a:t>
            </a:r>
            <a:endParaRPr lang="en-US" sz="3200" b="1">
              <a:solidFill>
                <a:srgbClr val="00B0F0"/>
              </a:solidFill>
            </a:endParaRPr>
          </a:p>
          <a:p>
            <a:r>
              <a:rPr lang="en-US" sz="3200"/>
              <a:t>   </a:t>
            </a:r>
            <a:r>
              <a:rPr lang="en-US" sz="3200" b="1">
                <a:solidFill>
                  <a:srgbClr val="00B0F0"/>
                </a:solidFill>
              </a:rPr>
              <a:t> </a:t>
            </a:r>
            <a:r>
              <a:rPr lang="en-US" sz="3200" b="1">
                <a:solidFill>
                  <a:srgbClr val="FF0000"/>
                </a:solidFill>
              </a:rPr>
              <a:t>Root</a:t>
            </a:r>
            <a:r>
              <a:rPr lang="en-US" sz="3200"/>
              <a:t> − </a:t>
            </a:r>
            <a:r>
              <a:rPr lang="en-IN" altLang="en-US" sz="3200"/>
              <a:t>	</a:t>
            </a:r>
            <a:r>
              <a:rPr lang="en-US" sz="3200"/>
              <a:t>The node at the top of the tree is called </a:t>
            </a:r>
            <a:r>
              <a:rPr lang="en-US" sz="3200" b="1">
                <a:solidFill>
                  <a:srgbClr val="FF0000"/>
                </a:solidFill>
              </a:rPr>
              <a:t>root</a:t>
            </a:r>
            <a:r>
              <a:rPr lang="en-US" sz="3200"/>
              <a:t>. There is only </a:t>
            </a:r>
            <a:r>
              <a:rPr lang="en-IN" altLang="en-US" sz="3200"/>
              <a:t>		</a:t>
            </a:r>
            <a:r>
              <a:rPr lang="en-US" sz="3200" b="1">
                <a:solidFill>
                  <a:srgbClr val="FF0000"/>
                </a:solidFill>
              </a:rPr>
              <a:t>one root per tree</a:t>
            </a:r>
            <a:r>
              <a:rPr lang="en-US" sz="3200"/>
              <a:t> and </a:t>
            </a:r>
            <a:r>
              <a:rPr lang="en-US" sz="3200" b="1">
                <a:solidFill>
                  <a:srgbClr val="FF0000"/>
                </a:solidFill>
              </a:rPr>
              <a:t>one path from the root node</a:t>
            </a:r>
            <a:r>
              <a:rPr lang="en-US" sz="3200"/>
              <a:t> to </a:t>
            </a:r>
            <a:r>
              <a:rPr lang="en-IN" altLang="en-US" sz="3200"/>
              <a:t>			</a:t>
            </a:r>
            <a:r>
              <a:rPr lang="en-US" sz="3200" b="1">
                <a:solidFill>
                  <a:srgbClr val="FF0000"/>
                </a:solidFill>
              </a:rPr>
              <a:t>any</a:t>
            </a:r>
            <a:r>
              <a:rPr lang="en-IN" altLang="en-US" sz="3200" b="1">
                <a:solidFill>
                  <a:srgbClr val="FF0000"/>
                </a:solidFill>
              </a:rPr>
              <a:t> </a:t>
            </a:r>
            <a:r>
              <a:rPr lang="en-US" sz="3200" b="1">
                <a:solidFill>
                  <a:srgbClr val="FF0000"/>
                </a:solidFill>
              </a:rPr>
              <a:t>node.</a:t>
            </a:r>
          </a:p>
          <a:p>
            <a:r>
              <a:rPr lang="en-US" sz="3200"/>
              <a:t>   </a:t>
            </a:r>
            <a:r>
              <a:rPr lang="en-US" sz="3200" b="1">
                <a:solidFill>
                  <a:srgbClr val="00B0F0"/>
                </a:solidFill>
              </a:rPr>
              <a:t> Parent</a:t>
            </a:r>
            <a:r>
              <a:rPr lang="en-US" sz="3200"/>
              <a:t> − Any node except the root node has one edge upward to a </a:t>
            </a:r>
            <a:r>
              <a:rPr lang="en-IN" altLang="en-US" sz="3200"/>
              <a:t>		</a:t>
            </a:r>
            <a:r>
              <a:rPr lang="en-US" sz="3200"/>
              <a:t>node called parent.</a:t>
            </a:r>
          </a:p>
          <a:p>
            <a:r>
              <a:rPr lang="en-US" sz="3200"/>
              <a:t>   </a:t>
            </a:r>
            <a:r>
              <a:rPr lang="en-US" sz="3200" b="1">
                <a:solidFill>
                  <a:srgbClr val="00B0F0"/>
                </a:solidFill>
              </a:rPr>
              <a:t> </a:t>
            </a:r>
            <a:r>
              <a:rPr lang="en-US" sz="3200" b="1">
                <a:solidFill>
                  <a:srgbClr val="FF0000"/>
                </a:solidFill>
              </a:rPr>
              <a:t>Child </a:t>
            </a:r>
            <a:r>
              <a:rPr lang="en-US" sz="3200"/>
              <a:t>− </a:t>
            </a:r>
            <a:r>
              <a:rPr lang="en-IN" altLang="en-US" sz="3200"/>
              <a:t>	</a:t>
            </a:r>
            <a:r>
              <a:rPr lang="en-US" sz="3200"/>
              <a:t>The node below a given </a:t>
            </a:r>
            <a:r>
              <a:rPr lang="en-US" sz="3200" b="1">
                <a:solidFill>
                  <a:srgbClr val="FF0000"/>
                </a:solidFill>
              </a:rPr>
              <a:t>node connected by its edge 			downward</a:t>
            </a:r>
            <a:r>
              <a:rPr lang="en-US" sz="3200"/>
              <a:t> is called its </a:t>
            </a:r>
            <a:r>
              <a:rPr lang="en-US" sz="3200" b="1">
                <a:solidFill>
                  <a:srgbClr val="FF0000"/>
                </a:solidFill>
              </a:rPr>
              <a:t>child node.</a:t>
            </a:r>
          </a:p>
          <a:p>
            <a:r>
              <a:rPr lang="en-US" sz="3200"/>
              <a:t>    </a:t>
            </a:r>
            <a:r>
              <a:rPr lang="en-US" sz="3200" b="1">
                <a:solidFill>
                  <a:srgbClr val="00B0F0"/>
                </a:solidFill>
              </a:rPr>
              <a:t>Leaf </a:t>
            </a:r>
            <a:r>
              <a:rPr lang="en-US" sz="3200"/>
              <a:t>−</a:t>
            </a:r>
            <a:r>
              <a:rPr lang="en-IN" altLang="en-US" sz="3200"/>
              <a:t>	</a:t>
            </a:r>
            <a:r>
              <a:rPr lang="en-US" sz="3200"/>
              <a:t>The node which </a:t>
            </a:r>
            <a:r>
              <a:rPr lang="en-US" sz="3200" b="1">
                <a:solidFill>
                  <a:srgbClr val="00B0F0"/>
                </a:solidFill>
              </a:rPr>
              <a:t>does not have any child node</a:t>
            </a:r>
            <a:r>
              <a:rPr lang="en-US" sz="3200"/>
              <a:t> is called </a:t>
            </a:r>
            <a:r>
              <a:rPr lang="en-IN" altLang="en-US" sz="3200"/>
              <a:t>			</a:t>
            </a:r>
            <a:r>
              <a:rPr lang="en-US" sz="3200" b="1">
                <a:solidFill>
                  <a:srgbClr val="00B0F0"/>
                </a:solidFill>
              </a:rPr>
              <a:t>the leaf node.</a:t>
            </a:r>
          </a:p>
          <a:p>
            <a:endParaRPr lang="en-US" sz="3200"/>
          </a:p>
          <a:p>
            <a:r>
              <a:rPr lang="en-US"/>
              <a:t>    </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8360"/>
          </a:xfrm>
        </p:spPr>
        <p:txBody>
          <a:bodyPr/>
          <a:lstStyle/>
          <a:p>
            <a:r>
              <a:rPr lang="en-US" b="1" i="1" dirty="0">
                <a:solidFill>
                  <a:srgbClr val="FF0000"/>
                </a:solidFill>
                <a:sym typeface="+mn-ea"/>
              </a:rPr>
              <a:t>Algorithm </a:t>
            </a:r>
            <a:r>
              <a:rPr lang="en-IN" altLang="en-US" b="1" i="1" dirty="0">
                <a:solidFill>
                  <a:srgbClr val="FF0000"/>
                </a:solidFill>
                <a:sym typeface="+mn-ea"/>
              </a:rPr>
              <a:t>for </a:t>
            </a:r>
            <a:r>
              <a:rPr lang="en-GB" altLang="en-US" b="1" i="1" dirty="0">
                <a:solidFill>
                  <a:srgbClr val="FF0000"/>
                </a:solidFill>
                <a:sym typeface="+mn-ea"/>
              </a:rPr>
              <a:t>Insertion_Heap</a:t>
            </a:r>
          </a:p>
        </p:txBody>
      </p:sp>
      <p:sp>
        <p:nvSpPr>
          <p:cNvPr id="3" name="Content Placeholder 2"/>
          <p:cNvSpPr>
            <a:spLocks noGrp="1"/>
          </p:cNvSpPr>
          <p:nvPr>
            <p:ph idx="1"/>
          </p:nvPr>
        </p:nvSpPr>
        <p:spPr/>
        <p:txBody>
          <a:bodyPr>
            <a:normAutofit lnSpcReduction="20000"/>
          </a:bodyPr>
          <a:lstStyle/>
          <a:p>
            <a:pPr marL="0" indent="0">
              <a:buNone/>
            </a:pPr>
            <a:r>
              <a:rPr lang="en-US" b="1" i="1" dirty="0">
                <a:sym typeface="+mn-ea"/>
              </a:rPr>
              <a:t>Algorithm </a:t>
            </a:r>
            <a:r>
              <a:rPr lang="en-GB" altLang="en-US" b="1" i="1" dirty="0">
                <a:sym typeface="+mn-ea"/>
              </a:rPr>
              <a:t>Insertion_Heap</a:t>
            </a:r>
            <a:r>
              <a:rPr lang="en-US" b="1" i="1" dirty="0">
                <a:sym typeface="+mn-ea"/>
              </a:rPr>
              <a:t>(H,  n)</a:t>
            </a:r>
          </a:p>
          <a:p>
            <a:pPr marL="0" indent="0">
              <a:buNone/>
            </a:pPr>
            <a:r>
              <a:rPr lang="en-GB" altLang="en-US" b="1" i="1" dirty="0">
                <a:sym typeface="+mn-ea"/>
              </a:rPr>
              <a:t>step -1 : Read Key</a:t>
            </a:r>
            <a:endParaRPr lang="en-US" b="1" i="1" dirty="0">
              <a:sym typeface="+mn-ea"/>
            </a:endParaRPr>
          </a:p>
          <a:p>
            <a:pPr marL="0" indent="0">
              <a:buNone/>
            </a:pPr>
            <a:r>
              <a:rPr lang="en-GB" altLang="en-US" b="1" i="1" dirty="0">
                <a:sym typeface="+mn-ea"/>
              </a:rPr>
              <a:t>Step-2 :  if (n&lt;MAX-1)</a:t>
            </a:r>
          </a:p>
          <a:p>
            <a:pPr marL="0" indent="0">
              <a:buNone/>
            </a:pPr>
            <a:r>
              <a:rPr lang="en-GB" altLang="en-US" b="1" i="1" dirty="0">
                <a:sym typeface="+mn-ea"/>
              </a:rPr>
              <a:t>                begin</a:t>
            </a:r>
          </a:p>
          <a:p>
            <a:pPr marL="0" indent="0">
              <a:buNone/>
            </a:pPr>
            <a:r>
              <a:rPr lang="en-US" b="1" i="1" dirty="0"/>
              <a:t>                       </a:t>
            </a:r>
            <a:r>
              <a:rPr lang="en-GB" altLang="en-US" b="1" i="1" dirty="0"/>
              <a:t>set</a:t>
            </a:r>
            <a:r>
              <a:rPr lang="en-US" b="1" i="1" dirty="0"/>
              <a:t> n</a:t>
            </a:r>
            <a:r>
              <a:rPr lang="en-GB" altLang="en-US" b="1" i="1" dirty="0"/>
              <a:t>=n</a:t>
            </a:r>
            <a:r>
              <a:rPr lang="en-IN" altLang="en-GB" b="1" i="1" dirty="0"/>
              <a:t>+</a:t>
            </a:r>
            <a:r>
              <a:rPr lang="en-GB" altLang="en-US" b="1" i="1" dirty="0"/>
              <a:t>1</a:t>
            </a:r>
            <a:endParaRPr lang="en-US" b="1" i="1" dirty="0"/>
          </a:p>
          <a:p>
            <a:pPr marL="0" indent="0">
              <a:buNone/>
            </a:pPr>
            <a:r>
              <a:rPr lang="en-US" b="1" i="1" dirty="0"/>
              <a:t>                       </a:t>
            </a:r>
            <a:r>
              <a:rPr lang="en-GB" altLang="en-US" b="1" i="1" dirty="0"/>
              <a:t>set </a:t>
            </a:r>
            <a:r>
              <a:rPr lang="en-US" b="1" i="1" dirty="0"/>
              <a:t>H[n]=key</a:t>
            </a:r>
            <a:r>
              <a:rPr lang="en-IN" altLang="en-US" b="1" i="1" dirty="0"/>
              <a:t> </a:t>
            </a:r>
            <a:endParaRPr lang="en-US" b="1" i="1" dirty="0"/>
          </a:p>
          <a:p>
            <a:pPr marL="0" indent="0">
              <a:buNone/>
            </a:pPr>
            <a:r>
              <a:rPr lang="en-US" b="1" i="1" dirty="0"/>
              <a:t>                     </a:t>
            </a:r>
            <a:r>
              <a:rPr lang="en-GB" altLang="en-US" b="1" i="1" dirty="0"/>
              <a:t>  call Creation_HeapBootomUp(H,n)</a:t>
            </a:r>
          </a:p>
          <a:p>
            <a:pPr marL="0" indent="0">
              <a:buNone/>
            </a:pPr>
            <a:r>
              <a:rPr lang="en-GB" altLang="en-US" b="1" i="1" dirty="0"/>
              <a:t>               end</a:t>
            </a:r>
          </a:p>
          <a:p>
            <a:pPr marL="0" indent="0">
              <a:buNone/>
            </a:pPr>
            <a:r>
              <a:rPr lang="en-GB" altLang="en-US" b="1" i="1" dirty="0"/>
              <a:t>               else print </a:t>
            </a:r>
            <a:r>
              <a:rPr lang="en-IN" altLang="en-US" b="1" i="1" dirty="0"/>
              <a:t>“ Heap full”</a:t>
            </a:r>
            <a:endParaRPr lang="en-GB" altLang="en-US" b="1" i="1" dirty="0"/>
          </a:p>
          <a:p>
            <a:pPr marL="0" indent="0">
              <a:buNone/>
            </a:pPr>
            <a:r>
              <a:rPr lang="en-GB" altLang="en-US" b="1" i="1" dirty="0"/>
              <a:t>Step-</a:t>
            </a:r>
            <a:r>
              <a:rPr lang="en-IN" altLang="en-GB" b="1" i="1" dirty="0"/>
              <a:t>3 :</a:t>
            </a:r>
            <a:r>
              <a:rPr lang="en-GB" altLang="en-US" b="1" i="1" dirty="0"/>
              <a:t> end</a:t>
            </a:r>
          </a:p>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45"/>
            <a:ext cx="10515600" cy="1325563"/>
          </a:xfrm>
        </p:spPr>
        <p:txBody>
          <a:bodyPr/>
          <a:lstStyle/>
          <a:p>
            <a:r>
              <a:rPr lang="en-US" b="1" i="1" dirty="0">
                <a:solidFill>
                  <a:srgbClr val="FF0000"/>
                </a:solidFill>
                <a:sym typeface="+mn-ea"/>
              </a:rPr>
              <a:t>Algorithm </a:t>
            </a:r>
            <a:r>
              <a:rPr lang="en-IN" altLang="en-US" b="1" i="1" dirty="0">
                <a:solidFill>
                  <a:srgbClr val="FF0000"/>
                </a:solidFill>
                <a:sym typeface="+mn-ea"/>
              </a:rPr>
              <a:t>for </a:t>
            </a:r>
            <a:r>
              <a:rPr lang="en-GB" altLang="en-US" b="1" i="1" dirty="0">
                <a:solidFill>
                  <a:srgbClr val="FF0000"/>
                </a:solidFill>
                <a:sym typeface="+mn-ea"/>
              </a:rPr>
              <a:t>deletion_deletion</a:t>
            </a:r>
          </a:p>
        </p:txBody>
      </p:sp>
      <p:sp>
        <p:nvSpPr>
          <p:cNvPr id="3" name="Content Placeholder 2"/>
          <p:cNvSpPr>
            <a:spLocks noGrp="1"/>
          </p:cNvSpPr>
          <p:nvPr>
            <p:ph idx="1"/>
          </p:nvPr>
        </p:nvSpPr>
        <p:spPr>
          <a:xfrm>
            <a:off x="838200" y="1296670"/>
            <a:ext cx="10515600" cy="5358130"/>
          </a:xfrm>
        </p:spPr>
        <p:txBody>
          <a:bodyPr>
            <a:normAutofit fontScale="90000"/>
          </a:bodyPr>
          <a:lstStyle/>
          <a:p>
            <a:pPr marL="0" indent="0">
              <a:buNone/>
            </a:pPr>
            <a:r>
              <a:rPr lang="en-US" b="1" i="1" dirty="0">
                <a:sym typeface="+mn-ea"/>
              </a:rPr>
              <a:t>Algorithm </a:t>
            </a:r>
            <a:r>
              <a:rPr lang="en-GB" altLang="en-US" b="1" i="1" dirty="0">
                <a:sym typeface="+mn-ea"/>
              </a:rPr>
              <a:t>deletion_deletion</a:t>
            </a:r>
            <a:r>
              <a:rPr lang="en-US" b="1" i="1" dirty="0">
                <a:sym typeface="+mn-ea"/>
              </a:rPr>
              <a:t>(H, n)</a:t>
            </a:r>
          </a:p>
          <a:p>
            <a:pPr marL="0" indent="0">
              <a:buNone/>
            </a:pPr>
            <a:r>
              <a:rPr lang="en-GB" altLang="en-US" b="1" i="1" dirty="0">
                <a:sym typeface="+mn-ea"/>
              </a:rPr>
              <a:t>step -1 : Read Key</a:t>
            </a:r>
            <a:endParaRPr lang="en-US" b="1" i="1" dirty="0">
              <a:sym typeface="+mn-ea"/>
            </a:endParaRPr>
          </a:p>
          <a:p>
            <a:pPr marL="0" indent="0">
              <a:buNone/>
            </a:pPr>
            <a:r>
              <a:rPr lang="en-GB" altLang="en-US" b="1" i="1" dirty="0">
                <a:sym typeface="+mn-ea"/>
              </a:rPr>
              <a:t>Step-2 :  if (n!=0)</a:t>
            </a:r>
          </a:p>
          <a:p>
            <a:pPr marL="0" indent="0">
              <a:buNone/>
            </a:pPr>
            <a:r>
              <a:rPr lang="en-GB" altLang="en-US" b="1" i="1" dirty="0">
                <a:sym typeface="+mn-ea"/>
              </a:rPr>
              <a:t>                begin</a:t>
            </a:r>
          </a:p>
          <a:p>
            <a:pPr marL="0" indent="0">
              <a:buNone/>
            </a:pPr>
            <a:r>
              <a:rPr lang="en-GB" altLang="en-US" b="1" i="1" dirty="0">
                <a:sym typeface="+mn-ea"/>
              </a:rPr>
              <a:t>                       print " H[1] as heap root node deleted "</a:t>
            </a:r>
          </a:p>
          <a:p>
            <a:pPr marL="0" indent="0">
              <a:buNone/>
            </a:pPr>
            <a:r>
              <a:rPr lang="en-US" b="1" i="1" dirty="0">
                <a:sym typeface="+mn-ea"/>
              </a:rPr>
              <a:t>                       </a:t>
            </a:r>
            <a:r>
              <a:rPr lang="en-GB" altLang="en-US" b="1" i="1" dirty="0">
                <a:sym typeface="+mn-ea"/>
              </a:rPr>
              <a:t>set </a:t>
            </a:r>
            <a:r>
              <a:rPr lang="en-US" b="1" i="1" dirty="0">
                <a:sym typeface="+mn-ea"/>
              </a:rPr>
              <a:t>H[</a:t>
            </a:r>
            <a:r>
              <a:rPr lang="en-GB" altLang="en-US" b="1" i="1" dirty="0">
                <a:sym typeface="+mn-ea"/>
              </a:rPr>
              <a:t>1</a:t>
            </a:r>
            <a:r>
              <a:rPr lang="en-US" b="1" i="1" dirty="0">
                <a:sym typeface="+mn-ea"/>
              </a:rPr>
              <a:t>]=</a:t>
            </a:r>
            <a:r>
              <a:rPr lang="en-GB" altLang="en-US" b="1" i="1" dirty="0">
                <a:sym typeface="+mn-ea"/>
              </a:rPr>
              <a:t>H[n]</a:t>
            </a:r>
          </a:p>
          <a:p>
            <a:pPr marL="0" indent="0">
              <a:buNone/>
            </a:pPr>
            <a:r>
              <a:rPr lang="en-GB" altLang="en-US" b="1" i="1" dirty="0">
                <a:sym typeface="+mn-ea"/>
              </a:rPr>
              <a:t>                       set n=n-1</a:t>
            </a:r>
            <a:endParaRPr lang="en-US" b="1" i="1" dirty="0"/>
          </a:p>
          <a:p>
            <a:pPr marL="0" indent="0">
              <a:buNone/>
            </a:pPr>
            <a:r>
              <a:rPr lang="en-US" b="1" i="1" dirty="0">
                <a:sym typeface="+mn-ea"/>
              </a:rPr>
              <a:t>                     </a:t>
            </a:r>
            <a:r>
              <a:rPr lang="en-GB" altLang="en-US" b="1" i="1" dirty="0">
                <a:sym typeface="+mn-ea"/>
              </a:rPr>
              <a:t>  call Creation_HeapBootomUp(H,n)</a:t>
            </a:r>
            <a:endParaRPr lang="en-GB" altLang="en-US" b="1" i="1" dirty="0"/>
          </a:p>
          <a:p>
            <a:pPr marL="0" indent="0">
              <a:buNone/>
            </a:pPr>
            <a:r>
              <a:rPr lang="en-GB" altLang="en-US" b="1" i="1" dirty="0">
                <a:sym typeface="+mn-ea"/>
              </a:rPr>
              <a:t>               end</a:t>
            </a:r>
            <a:r>
              <a:rPr lang="en-IN" altLang="en-GB" b="1" i="1" dirty="0">
                <a:sym typeface="+mn-ea"/>
              </a:rPr>
              <a:t> </a:t>
            </a:r>
          </a:p>
          <a:p>
            <a:pPr marL="0" indent="0">
              <a:buNone/>
            </a:pPr>
            <a:r>
              <a:rPr lang="en-IN" altLang="en-GB" b="1" i="1" dirty="0">
                <a:sym typeface="+mn-ea"/>
              </a:rPr>
              <a:t>               else print “ Heap Underflow”</a:t>
            </a:r>
            <a:endParaRPr lang="en-GB" altLang="en-US" b="1" i="1" dirty="0">
              <a:sym typeface="+mn-ea"/>
            </a:endParaRPr>
          </a:p>
          <a:p>
            <a:pPr marL="0" indent="0">
              <a:buNone/>
            </a:pPr>
            <a:r>
              <a:rPr lang="en-GB" altLang="en-US" b="1" i="1" dirty="0">
                <a:sym typeface="+mn-ea"/>
              </a:rPr>
              <a:t> Step-</a:t>
            </a:r>
            <a:r>
              <a:rPr lang="en-IN" altLang="en-GB" b="1" i="1" dirty="0">
                <a:sym typeface="+mn-ea"/>
              </a:rPr>
              <a:t>3 :</a:t>
            </a:r>
            <a:r>
              <a:rPr lang="en-GB" altLang="en-US" b="1" i="1" dirty="0">
                <a:sym typeface="+mn-ea"/>
              </a:rPr>
              <a:t> end</a:t>
            </a:r>
            <a:endParaRPr lang="en-GB" altLang="en-US" b="1" i="1" dirty="0"/>
          </a:p>
          <a:p>
            <a:endParaRPr lang="en-US"/>
          </a:p>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95"/>
            <a:ext cx="10515600" cy="1325563"/>
          </a:xfrm>
        </p:spPr>
        <p:txBody>
          <a:bodyPr/>
          <a:lstStyle/>
          <a:p>
            <a:r>
              <a:rPr lang="en-US" b="1" i="1" dirty="0">
                <a:solidFill>
                  <a:srgbClr val="FF0000"/>
                </a:solidFill>
                <a:sym typeface="+mn-ea"/>
              </a:rPr>
              <a:t>Algorithm Display_Heap</a:t>
            </a:r>
            <a:endParaRPr lang="en-IN" altLang="en-US" b="1" i="1" dirty="0">
              <a:sym typeface="+mn-ea"/>
            </a:endParaRPr>
          </a:p>
        </p:txBody>
      </p:sp>
      <p:sp>
        <p:nvSpPr>
          <p:cNvPr id="3" name="Content Placeholder 2"/>
          <p:cNvSpPr>
            <a:spLocks noGrp="1"/>
          </p:cNvSpPr>
          <p:nvPr>
            <p:ph idx="1"/>
          </p:nvPr>
        </p:nvSpPr>
        <p:spPr>
          <a:xfrm>
            <a:off x="339725" y="1241425"/>
            <a:ext cx="11014075" cy="5455920"/>
          </a:xfrm>
        </p:spPr>
        <p:txBody>
          <a:bodyPr>
            <a:normAutofit/>
          </a:bodyPr>
          <a:lstStyle/>
          <a:p>
            <a:pPr marL="0" indent="0">
              <a:buNone/>
            </a:pPr>
            <a:r>
              <a:rPr lang="en-US" sz="3200" b="1" i="1" dirty="0">
                <a:sym typeface="+mn-ea"/>
              </a:rPr>
              <a:t>Algorithm </a:t>
            </a:r>
            <a:r>
              <a:rPr lang="en-IN" altLang="en-US" sz="3200" b="1" i="1" dirty="0">
                <a:sym typeface="+mn-ea"/>
              </a:rPr>
              <a:t>Display</a:t>
            </a:r>
            <a:r>
              <a:rPr lang="en-GB" altLang="en-US" sz="3200" b="1" i="1" dirty="0">
                <a:sym typeface="+mn-ea"/>
              </a:rPr>
              <a:t>_</a:t>
            </a:r>
            <a:r>
              <a:rPr lang="en-IN" altLang="en-GB" sz="3200" b="1" i="1" dirty="0">
                <a:sym typeface="+mn-ea"/>
              </a:rPr>
              <a:t>Heap</a:t>
            </a:r>
            <a:r>
              <a:rPr lang="en-US" sz="3200" b="1" i="1" dirty="0">
                <a:sym typeface="+mn-ea"/>
              </a:rPr>
              <a:t>(H, n)</a:t>
            </a:r>
          </a:p>
          <a:p>
            <a:pPr marL="0" indent="0">
              <a:buNone/>
            </a:pPr>
            <a:r>
              <a:rPr lang="en-GB" altLang="en-US" sz="3200" b="1" i="1" dirty="0">
                <a:sym typeface="+mn-ea"/>
              </a:rPr>
              <a:t>step -1 : </a:t>
            </a:r>
            <a:r>
              <a:rPr lang="en-US" sz="3200">
                <a:sym typeface="+mn-ea"/>
              </a:rPr>
              <a:t> </a:t>
            </a:r>
            <a:r>
              <a:rPr lang="en-GB" altLang="en-US" sz="3200" b="1" i="1" dirty="0">
                <a:sym typeface="+mn-ea"/>
              </a:rPr>
              <a:t> for</a:t>
            </a:r>
            <a:r>
              <a:rPr lang="en-IN" altLang="en-GB" sz="3200" b="1" i="1" dirty="0">
                <a:sym typeface="+mn-ea"/>
              </a:rPr>
              <a:t> i </a:t>
            </a:r>
            <a:r>
              <a:rPr lang="en-GB" altLang="en-US" sz="3200" b="1" i="1" dirty="0">
                <a:sym typeface="+mn-ea"/>
              </a:rPr>
              <a:t>=1</a:t>
            </a:r>
            <a:r>
              <a:rPr lang="en-IN" altLang="en-GB" sz="3200" b="1" i="1" dirty="0">
                <a:sym typeface="+mn-ea"/>
              </a:rPr>
              <a:t> to n Do</a:t>
            </a:r>
          </a:p>
          <a:p>
            <a:pPr marL="0" indent="0">
              <a:buNone/>
            </a:pPr>
            <a:r>
              <a:rPr lang="en-GB" altLang="en-US" sz="3200" b="1" i="1" dirty="0">
                <a:sym typeface="+mn-ea"/>
              </a:rPr>
              <a:t>              </a:t>
            </a:r>
            <a:r>
              <a:rPr lang="en-IN" altLang="en-GB" sz="3200" b="1" i="1" dirty="0">
                <a:sym typeface="+mn-ea"/>
              </a:rPr>
              <a:t> </a:t>
            </a:r>
            <a:r>
              <a:rPr lang="en-GB" altLang="en-US" sz="3200" b="1" i="1" dirty="0">
                <a:sym typeface="+mn-ea"/>
              </a:rPr>
              <a:t> begin</a:t>
            </a:r>
          </a:p>
          <a:p>
            <a:pPr marL="0" indent="0">
              <a:buNone/>
            </a:pPr>
            <a:r>
              <a:rPr lang="en-GB" altLang="en-US" sz="3200" b="1" i="1" dirty="0">
                <a:sym typeface="+mn-ea"/>
              </a:rPr>
              <a:t>                       print " </a:t>
            </a:r>
            <a:r>
              <a:rPr lang="en-IN" altLang="en-GB" sz="3200" b="1" i="1" dirty="0">
                <a:sym typeface="+mn-ea"/>
              </a:rPr>
              <a:t>i-th element from the heap array H”</a:t>
            </a:r>
            <a:endParaRPr lang="en-GB" altLang="en-US" sz="3200" b="1" i="1" dirty="0">
              <a:sym typeface="+mn-ea"/>
            </a:endParaRPr>
          </a:p>
          <a:p>
            <a:pPr marL="0" indent="0">
              <a:buNone/>
            </a:pPr>
            <a:r>
              <a:rPr lang="en-US" sz="3200" b="1" i="1" dirty="0">
                <a:sym typeface="+mn-ea"/>
              </a:rPr>
              <a:t>             </a:t>
            </a:r>
            <a:r>
              <a:rPr lang="en-IN" altLang="en-US" sz="3200" b="1" i="1" dirty="0">
                <a:sym typeface="+mn-ea"/>
              </a:rPr>
              <a:t>   end</a:t>
            </a:r>
            <a:endParaRPr lang="en-GB" altLang="en-US" sz="3200" b="1" i="1" dirty="0">
              <a:sym typeface="+mn-ea"/>
            </a:endParaRPr>
          </a:p>
          <a:p>
            <a:pPr marL="0" indent="0">
              <a:buNone/>
            </a:pPr>
            <a:r>
              <a:rPr lang="en-GB" altLang="en-US" sz="3200" b="1" i="1" dirty="0">
                <a:sym typeface="+mn-ea"/>
              </a:rPr>
              <a:t> Step-</a:t>
            </a:r>
            <a:r>
              <a:rPr lang="en-IN" altLang="en-GB" sz="3200" b="1" i="1" dirty="0">
                <a:sym typeface="+mn-ea"/>
              </a:rPr>
              <a:t>3 :</a:t>
            </a:r>
            <a:r>
              <a:rPr lang="en-GB" altLang="en-US" sz="3200" b="1" i="1" dirty="0">
                <a:sym typeface="+mn-ea"/>
              </a:rPr>
              <a:t> end</a:t>
            </a:r>
            <a:endParaRPr lang="en-GB" altLang="en-US" sz="3200" b="1" i="1" dirty="0"/>
          </a:p>
          <a:p>
            <a:pPr marL="0" indent="0">
              <a:buNone/>
            </a:pPr>
            <a:endParaRPr lang="en-IN" altLang="en-US" sz="9335"/>
          </a:p>
          <a:p>
            <a:pPr marL="0" indent="0">
              <a:buNone/>
            </a:pP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 y="365125"/>
            <a:ext cx="11363960" cy="1325880"/>
          </a:xfrm>
        </p:spPr>
        <p:txBody>
          <a:bodyPr/>
          <a:lstStyle/>
          <a:p>
            <a:r>
              <a:rPr lang="en-GB" altLang="en-US" b="1">
                <a:solidFill>
                  <a:srgbClr val="FF0000"/>
                </a:solidFill>
              </a:rPr>
              <a:t>Function prototype Declarations </a:t>
            </a:r>
          </a:p>
        </p:txBody>
      </p:sp>
      <p:sp>
        <p:nvSpPr>
          <p:cNvPr id="3" name="Content Placeholder 2"/>
          <p:cNvSpPr>
            <a:spLocks noGrp="1"/>
          </p:cNvSpPr>
          <p:nvPr>
            <p:ph idx="1"/>
          </p:nvPr>
        </p:nvSpPr>
        <p:spPr/>
        <p:txBody>
          <a:bodyPr/>
          <a:lstStyle/>
          <a:p>
            <a:pPr marL="0" indent="0">
              <a:buNone/>
            </a:pPr>
            <a:r>
              <a:rPr lang="en-US" b="1">
                <a:solidFill>
                  <a:srgbClr val="00B0F0"/>
                </a:solidFill>
              </a:rPr>
              <a:t>void</a:t>
            </a:r>
            <a:r>
              <a:rPr lang="en-US"/>
              <a:t> </a:t>
            </a:r>
            <a:r>
              <a:rPr lang="en-GB" altLang="en-US" sz="4400" b="1">
                <a:solidFill>
                  <a:srgbClr val="FF0000"/>
                </a:solidFill>
                <a:latin typeface="+mj-lt"/>
                <a:ea typeface="+mj-ea"/>
                <a:cs typeface="+mj-cs"/>
              </a:rPr>
              <a:t>HeapAdjust</a:t>
            </a:r>
            <a:r>
              <a:rPr lang="en-US"/>
              <a:t>(</a:t>
            </a:r>
            <a:r>
              <a:rPr lang="en-US" b="1">
                <a:solidFill>
                  <a:srgbClr val="00B0F0"/>
                </a:solidFill>
              </a:rPr>
              <a:t>int</a:t>
            </a:r>
            <a:r>
              <a:rPr lang="en-US"/>
              <a:t> </a:t>
            </a:r>
            <a:r>
              <a:rPr lang="en-US" b="1">
                <a:solidFill>
                  <a:srgbClr val="7030A0"/>
                </a:solidFill>
              </a:rPr>
              <a:t>H[],int i,int n</a:t>
            </a:r>
            <a:r>
              <a:rPr lang="en-US"/>
              <a:t>);</a:t>
            </a:r>
          </a:p>
          <a:p>
            <a:pPr marL="0" indent="0">
              <a:buNone/>
            </a:pPr>
            <a:r>
              <a:rPr lang="en-US" b="1">
                <a:solidFill>
                  <a:srgbClr val="00B0F0"/>
                </a:solidFill>
              </a:rPr>
              <a:t>void </a:t>
            </a:r>
            <a:r>
              <a:rPr lang="en-GB" altLang="en-US" sz="4400" b="1">
                <a:solidFill>
                  <a:srgbClr val="FF0000"/>
                </a:solidFill>
                <a:latin typeface="+mj-lt"/>
                <a:ea typeface="+mj-ea"/>
                <a:cs typeface="+mj-cs"/>
              </a:rPr>
              <a:t>Creation_HeapBootomUp</a:t>
            </a:r>
            <a:r>
              <a:rPr lang="en-US"/>
              <a:t>(int</a:t>
            </a:r>
            <a:r>
              <a:rPr lang="en-US" b="1">
                <a:solidFill>
                  <a:srgbClr val="7030A0"/>
                </a:solidFill>
              </a:rPr>
              <a:t> H[],int n</a:t>
            </a:r>
            <a:r>
              <a:rPr lang="en-US"/>
              <a:t>);</a:t>
            </a:r>
          </a:p>
          <a:p>
            <a:pPr marL="0" indent="0">
              <a:buNone/>
            </a:pPr>
            <a:r>
              <a:rPr lang="en-US" b="1">
                <a:solidFill>
                  <a:srgbClr val="00B0F0"/>
                </a:solidFill>
              </a:rPr>
              <a:t>void</a:t>
            </a:r>
            <a:r>
              <a:rPr lang="en-US"/>
              <a:t> </a:t>
            </a:r>
            <a:r>
              <a:rPr lang="en-GB" altLang="en-US" sz="4400" b="1">
                <a:solidFill>
                  <a:srgbClr val="FF0000"/>
                </a:solidFill>
                <a:latin typeface="+mj-lt"/>
                <a:ea typeface="+mj-ea"/>
                <a:cs typeface="+mj-cs"/>
              </a:rPr>
              <a:t>Insertion_Heap</a:t>
            </a:r>
            <a:r>
              <a:rPr lang="en-US"/>
              <a:t>(</a:t>
            </a:r>
            <a:r>
              <a:rPr lang="en-US" b="1">
                <a:solidFill>
                  <a:srgbClr val="00B0F0"/>
                </a:solidFill>
              </a:rPr>
              <a:t>int</a:t>
            </a:r>
            <a:r>
              <a:rPr lang="en-US"/>
              <a:t> </a:t>
            </a:r>
            <a:r>
              <a:rPr lang="en-US" b="1">
                <a:solidFill>
                  <a:srgbClr val="7030A0"/>
                </a:solidFill>
              </a:rPr>
              <a:t>H[],int n</a:t>
            </a:r>
            <a:r>
              <a:rPr lang="en-US"/>
              <a:t>);</a:t>
            </a:r>
          </a:p>
          <a:p>
            <a:pPr marL="0" indent="0">
              <a:buNone/>
            </a:pPr>
            <a:r>
              <a:rPr lang="en-US" b="1">
                <a:solidFill>
                  <a:srgbClr val="00B0F0"/>
                </a:solidFill>
              </a:rPr>
              <a:t>void </a:t>
            </a:r>
            <a:r>
              <a:rPr lang="en-GB" altLang="en-US" sz="4400" b="1">
                <a:solidFill>
                  <a:srgbClr val="FF0000"/>
                </a:solidFill>
                <a:latin typeface="+mj-lt"/>
                <a:ea typeface="+mj-ea"/>
                <a:cs typeface="+mj-cs"/>
              </a:rPr>
              <a:t>Display_Heap</a:t>
            </a:r>
            <a:r>
              <a:rPr lang="en-US"/>
              <a:t>(</a:t>
            </a:r>
            <a:r>
              <a:rPr lang="en-US" b="1">
                <a:solidFill>
                  <a:srgbClr val="00B0F0"/>
                </a:solidFill>
              </a:rPr>
              <a:t>int</a:t>
            </a:r>
            <a:r>
              <a:rPr lang="en-US"/>
              <a:t> </a:t>
            </a:r>
            <a:r>
              <a:rPr lang="en-US" b="1">
                <a:solidFill>
                  <a:srgbClr val="7030A0"/>
                </a:solidFill>
              </a:rPr>
              <a:t>H[], int n</a:t>
            </a:r>
            <a:r>
              <a:rPr lang="en-US"/>
              <a:t>);</a:t>
            </a:r>
          </a:p>
          <a:p>
            <a:pPr marL="0" indent="0" defTabSz="914400">
              <a:buNone/>
              <a:tabLst>
                <a:tab pos="626745" algn="l"/>
              </a:tabLst>
            </a:pPr>
            <a:r>
              <a:rPr lang="en-US" b="1">
                <a:solidFill>
                  <a:srgbClr val="00B0F0"/>
                </a:solidFill>
              </a:rPr>
              <a:t>void</a:t>
            </a:r>
            <a:r>
              <a:rPr lang="en-US"/>
              <a:t> </a:t>
            </a:r>
            <a:r>
              <a:rPr lang="en-GB" altLang="en-US" sz="4400" b="1">
                <a:solidFill>
                  <a:srgbClr val="FF0000"/>
                </a:solidFill>
                <a:latin typeface="+mj-lt"/>
                <a:ea typeface="+mj-ea"/>
                <a:cs typeface="+mj-cs"/>
              </a:rPr>
              <a:t>Delete_Heap</a:t>
            </a:r>
            <a:r>
              <a:rPr lang="en-US"/>
              <a:t>(</a:t>
            </a:r>
            <a:r>
              <a:rPr lang="en-US" b="1">
                <a:solidFill>
                  <a:srgbClr val="00B0F0"/>
                </a:solidFill>
              </a:rPr>
              <a:t>int </a:t>
            </a:r>
            <a:r>
              <a:rPr lang="en-US" b="1">
                <a:solidFill>
                  <a:srgbClr val="7030A0"/>
                </a:solidFill>
              </a:rPr>
              <a:t>H[], int n</a:t>
            </a:r>
            <a:r>
              <a:rPr lang="en-US"/>
              <a:t>);</a:t>
            </a:r>
          </a:p>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45745" y="241300"/>
            <a:ext cx="11598275" cy="6415405"/>
          </a:xfrm>
          <a:prstGeom prst="rect">
            <a:avLst/>
          </a:prstGeom>
          <a:noFill/>
        </p:spPr>
        <p:txBody>
          <a:bodyPr wrap="square" rtlCol="0" anchor="t">
            <a:noAutofit/>
          </a:bodyPr>
          <a:lstStyle/>
          <a:p>
            <a:r>
              <a:rPr lang="en-GB" altLang="en-US" sz="2400" b="1"/>
              <a:t>Application of Heap Data structure :</a:t>
            </a:r>
          </a:p>
          <a:p>
            <a:endParaRPr lang="en-US"/>
          </a:p>
          <a:p>
            <a:pPr marL="342900" indent="-342900" algn="just">
              <a:buFont typeface="+mj-lt"/>
              <a:buAutoNum type="arabicPeriod"/>
            </a:pPr>
            <a:r>
              <a:rPr lang="en-US" b="1">
                <a:solidFill>
                  <a:srgbClr val="FF0000"/>
                </a:solidFill>
              </a:rPr>
              <a:t>Pr</a:t>
            </a:r>
            <a:r>
              <a:rPr lang="en-GB" altLang="en-US" b="1">
                <a:solidFill>
                  <a:srgbClr val="FF0000"/>
                </a:solidFill>
              </a:rPr>
              <a:t>i</a:t>
            </a:r>
            <a:r>
              <a:rPr lang="en-US" b="1">
                <a:solidFill>
                  <a:srgbClr val="FF0000"/>
                </a:solidFill>
              </a:rPr>
              <a:t>ority Queues:</a:t>
            </a:r>
            <a:r>
              <a:rPr lang="en-US"/>
              <a:t> Heaps are commonly used to implement priority queues, where elements with higher priority are extracted first. This is useful in many applications such as scheduling tasks, handling interruptions, and processing events.</a:t>
            </a:r>
          </a:p>
          <a:p>
            <a:pPr marL="342900" indent="-342900" algn="just">
              <a:buFont typeface="+mj-lt"/>
              <a:buAutoNum type="arabicPeriod"/>
            </a:pPr>
            <a:r>
              <a:rPr lang="en-US" b="1">
                <a:solidFill>
                  <a:srgbClr val="00B0F0"/>
                </a:solidFill>
              </a:rPr>
              <a:t>Sorting Algorithms: </a:t>
            </a:r>
            <a:r>
              <a:rPr lang="en-US"/>
              <a:t>Heapsort, a comparison-based sorting algorithm, is implemented using the Heap data structure. It has a time complexity of O(n log n), making it efficient for large datasets.</a:t>
            </a:r>
          </a:p>
          <a:p>
            <a:pPr marL="342900" indent="-342900" algn="just">
              <a:buFont typeface="+mj-lt"/>
              <a:buAutoNum type="arabicPeriod"/>
            </a:pPr>
            <a:r>
              <a:rPr lang="en-US" b="1">
                <a:solidFill>
                  <a:srgbClr val="FF0000"/>
                </a:solidFill>
              </a:rPr>
              <a:t>Graph algorithms:</a:t>
            </a:r>
            <a:r>
              <a:rPr lang="en-US"/>
              <a:t> Heaps are used in graph algorithms such as Dijkstra’s shortest path algorithm, Prim’s minimum spanning tree algorithm, and the A* search algorithm.</a:t>
            </a:r>
          </a:p>
          <a:p>
            <a:pPr marL="342900" indent="-342900" algn="just">
              <a:buFont typeface="+mj-lt"/>
              <a:buAutoNum type="arabicPeriod"/>
            </a:pPr>
            <a:r>
              <a:rPr lang="en-US" b="1">
                <a:solidFill>
                  <a:srgbClr val="00B0F0"/>
                </a:solidFill>
              </a:rPr>
              <a:t>File Compression:</a:t>
            </a:r>
            <a:r>
              <a:rPr lang="en-US"/>
              <a:t> Heaps are used in data compression algorithms such as Huffman coding, which uses a priority queue implemented as a min-heap to build a Huffman tree.</a:t>
            </a:r>
          </a:p>
          <a:p>
            <a:pPr marL="342900" indent="-342900" algn="just">
              <a:buFont typeface="+mj-lt"/>
              <a:buAutoNum type="arabicPeriod"/>
            </a:pPr>
            <a:r>
              <a:rPr lang="en-US"/>
              <a:t> </a:t>
            </a:r>
            <a:r>
              <a:rPr lang="en-US" b="1">
                <a:solidFill>
                  <a:srgbClr val="FF0000"/>
                </a:solidFill>
              </a:rPr>
              <a:t>Dynamic programming:</a:t>
            </a:r>
            <a:r>
              <a:rPr lang="en-US"/>
              <a:t> Heaps are used in dynamic programming algorithms such as the greedy algorithm, where elements are processed in order of priority.</a:t>
            </a:r>
          </a:p>
          <a:p>
            <a:pPr marL="342900" indent="-342900" algn="just">
              <a:buFont typeface="+mj-lt"/>
              <a:buAutoNum type="arabicPeriod"/>
            </a:pPr>
            <a:r>
              <a:rPr lang="en-US" b="1">
                <a:solidFill>
                  <a:srgbClr val="00B0F0"/>
                </a:solidFill>
              </a:rPr>
              <a:t> Medical Applications:</a:t>
            </a:r>
            <a:r>
              <a:rPr lang="en-US"/>
              <a:t> In medical applications, heaps are used to store and manage patient information based on priority, such as vital signs, treatments, and test results.</a:t>
            </a:r>
          </a:p>
          <a:p>
            <a:pPr marL="342900" indent="-342900" algn="just">
              <a:buFont typeface="+mj-lt"/>
              <a:buAutoNum type="arabicPeriod"/>
            </a:pPr>
            <a:r>
              <a:rPr lang="en-US" b="1">
                <a:solidFill>
                  <a:srgbClr val="FF0000"/>
                </a:solidFill>
              </a:rPr>
              <a:t> External sorting:</a:t>
            </a:r>
            <a:r>
              <a:rPr lang="en-US"/>
              <a:t> Heaps are used in external sorting algorithms to sort large datasets that do not fit into memory, by processing chunks of data in a priority queue.</a:t>
            </a:r>
          </a:p>
          <a:p>
            <a:pPr marL="342900" indent="-342900" algn="just">
              <a:buFont typeface="+mj-lt"/>
              <a:buAutoNum type="arabicPeriod"/>
            </a:pPr>
            <a:r>
              <a:rPr lang="en-US" b="1">
                <a:solidFill>
                  <a:srgbClr val="00B0F0"/>
                </a:solidFill>
              </a:rPr>
              <a:t> Load balancing: </a:t>
            </a:r>
            <a:r>
              <a:rPr lang="en-US"/>
              <a:t>Heaps are used in load balancing algorithms to distribute tasks or requests to servers, by processing elements with the lowest load first.</a:t>
            </a:r>
          </a:p>
          <a:p>
            <a:pPr marL="342900" indent="-342900" algn="just">
              <a:buFont typeface="+mj-lt"/>
              <a:buAutoNum type="arabicPeriod"/>
            </a:pPr>
            <a:r>
              <a:rPr lang="en-US" b="1">
                <a:solidFill>
                  <a:srgbClr val="FF0000"/>
                </a:solidFill>
              </a:rPr>
              <a:t>Online algorithms: </a:t>
            </a:r>
            <a:r>
              <a:rPr lang="en-US"/>
              <a:t>Heaps are used in online algorithms, where elements are processed in real-time as they arrive, such as recommendation systems, event processing, and streaming data.</a:t>
            </a:r>
          </a:p>
          <a:p>
            <a:pPr marL="342900" indent="-342900" algn="just">
              <a:buFont typeface="+mj-lt"/>
              <a:buAutoNum type="arabicPeriod"/>
            </a:pPr>
            <a:r>
              <a:rPr lang="en-US" b="1">
                <a:solidFill>
                  <a:srgbClr val="00B0F0"/>
                </a:solidFill>
              </a:rPr>
              <a:t> Stock market:</a:t>
            </a:r>
            <a:r>
              <a:rPr lang="en-US" b="1">
                <a:solidFill>
                  <a:srgbClr val="FF0000"/>
                </a:solidFill>
              </a:rPr>
              <a:t> </a:t>
            </a:r>
            <a:r>
              <a:rPr lang="en-US"/>
              <a:t>Heaps are used in financial applications, such as stock market analysis and algorithmic trading, to process and manage large amounts of stock data based on priority.</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20775" y="2049780"/>
            <a:ext cx="10552430" cy="1701800"/>
          </a:xfrm>
          <a:prstGeom prst="rect">
            <a:avLst/>
          </a:prstGeom>
          <a:noFill/>
        </p:spPr>
        <p:txBody>
          <a:bodyPr wrap="square" rtlCol="0" anchor="t">
            <a:noAutofit/>
          </a:bodyPr>
          <a:lstStyle/>
          <a:p>
            <a:pPr algn="just"/>
            <a:r>
              <a:rPr lang="en-GB" altLang="en-US" sz="6600" b="1">
                <a:solidFill>
                  <a:srgbClr val="00B0F0"/>
                </a:solidFill>
              </a:rPr>
              <a:t>END of UNIT-IV</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Box 1"/>
          <p:cNvSpPr txBox="1"/>
          <p:nvPr/>
        </p:nvSpPr>
        <p:spPr>
          <a:xfrm>
            <a:off x="243205" y="553720"/>
            <a:ext cx="11715750" cy="5635625"/>
          </a:xfrm>
          <a:prstGeom prst="rect">
            <a:avLst/>
          </a:prstGeom>
          <a:noFill/>
        </p:spPr>
        <p:txBody>
          <a:bodyPr wrap="square" rtlCol="0" anchor="t">
            <a:noAutofit/>
          </a:bodyPr>
          <a:lstStyle/>
          <a:p>
            <a:pPr marL="457200" lvl="1" indent="0" algn="just"/>
            <a:r>
              <a:rPr lang="en-US" sz="3200" b="1">
                <a:solidFill>
                  <a:srgbClr val="FF0000"/>
                </a:solidFill>
                <a:sym typeface="+mn-ea"/>
              </a:rPr>
              <a:t>Subtree</a:t>
            </a:r>
            <a:r>
              <a:rPr lang="en-US" sz="3200" b="1">
                <a:solidFill>
                  <a:srgbClr val="00B0F0"/>
                </a:solidFill>
                <a:sym typeface="+mn-ea"/>
              </a:rPr>
              <a:t> </a:t>
            </a:r>
            <a:r>
              <a:rPr lang="en-US" sz="3200">
                <a:sym typeface="+mn-ea"/>
              </a:rPr>
              <a:t>− </a:t>
            </a:r>
            <a:r>
              <a:rPr lang="en-IN" altLang="en-US" sz="3200">
                <a:sym typeface="+mn-ea"/>
              </a:rPr>
              <a:t>	</a:t>
            </a:r>
            <a:r>
              <a:rPr lang="en-US" sz="3200" b="1">
                <a:solidFill>
                  <a:srgbClr val="FF0000"/>
                </a:solidFill>
                <a:sym typeface="+mn-ea"/>
              </a:rPr>
              <a:t>Subtree</a:t>
            </a:r>
            <a:r>
              <a:rPr lang="en-US" sz="3200">
                <a:sym typeface="+mn-ea"/>
              </a:rPr>
              <a:t> represents the </a:t>
            </a:r>
            <a:r>
              <a:rPr lang="en-US" sz="3200" b="1">
                <a:solidFill>
                  <a:srgbClr val="FF0000"/>
                </a:solidFill>
                <a:sym typeface="+mn-ea"/>
              </a:rPr>
              <a:t>descendants</a:t>
            </a:r>
            <a:r>
              <a:rPr lang="en-US" sz="3200">
                <a:sym typeface="+mn-ea"/>
              </a:rPr>
              <a:t> of a node.</a:t>
            </a:r>
            <a:endParaRPr lang="en-US" sz="3200"/>
          </a:p>
          <a:p>
            <a:pPr algn="just"/>
            <a:r>
              <a:rPr lang="en-US" sz="3200">
                <a:sym typeface="+mn-ea"/>
              </a:rPr>
              <a:t>   </a:t>
            </a:r>
            <a:r>
              <a:rPr lang="en-IN" altLang="en-US" sz="3200">
                <a:sym typeface="+mn-ea"/>
              </a:rPr>
              <a:t>  </a:t>
            </a:r>
            <a:r>
              <a:rPr lang="en-US" sz="3200" b="1">
                <a:solidFill>
                  <a:srgbClr val="00B0F0"/>
                </a:solidFill>
                <a:sym typeface="+mn-ea"/>
              </a:rPr>
              <a:t>Visiting</a:t>
            </a:r>
            <a:r>
              <a:rPr lang="en-US" sz="3200">
                <a:sym typeface="+mn-ea"/>
              </a:rPr>
              <a:t> − </a:t>
            </a:r>
            <a:r>
              <a:rPr lang="en-IN" altLang="en-US" sz="3200">
                <a:sym typeface="+mn-ea"/>
              </a:rPr>
              <a:t>	</a:t>
            </a:r>
            <a:r>
              <a:rPr lang="en-US" sz="3200" b="1">
                <a:solidFill>
                  <a:srgbClr val="00B0F0"/>
                </a:solidFill>
                <a:sym typeface="+mn-ea"/>
              </a:rPr>
              <a:t>Visiting </a:t>
            </a:r>
            <a:r>
              <a:rPr lang="en-US" sz="3200">
                <a:sym typeface="+mn-ea"/>
              </a:rPr>
              <a:t>refers to </a:t>
            </a:r>
            <a:r>
              <a:rPr lang="en-US" sz="3200" b="1">
                <a:solidFill>
                  <a:srgbClr val="00B0F0"/>
                </a:solidFill>
                <a:sym typeface="+mn-ea"/>
              </a:rPr>
              <a:t>checking the value of a node</a:t>
            </a:r>
            <a:r>
              <a:rPr lang="en-US" sz="3200">
                <a:sym typeface="+mn-ea"/>
              </a:rPr>
              <a:t> when </a:t>
            </a:r>
            <a:r>
              <a:rPr lang="en-IN" altLang="en-US" sz="3200">
                <a:sym typeface="+mn-ea"/>
              </a:rPr>
              <a:t>			</a:t>
            </a:r>
            <a:r>
              <a:rPr lang="en-US" sz="3200" b="1">
                <a:solidFill>
                  <a:srgbClr val="00B0F0"/>
                </a:solidFill>
                <a:sym typeface="+mn-ea"/>
              </a:rPr>
              <a:t>control is on the node</a:t>
            </a:r>
            <a:r>
              <a:rPr lang="en-US" sz="3200">
                <a:sym typeface="+mn-ea"/>
              </a:rPr>
              <a:t>.</a:t>
            </a:r>
            <a:endParaRPr lang="en-US" sz="3200"/>
          </a:p>
          <a:p>
            <a:pPr algn="just"/>
            <a:r>
              <a:rPr lang="en-US" sz="3200">
                <a:sym typeface="+mn-ea"/>
              </a:rPr>
              <a:t>   </a:t>
            </a:r>
            <a:r>
              <a:rPr lang="en-IN" altLang="en-US" sz="3200">
                <a:sym typeface="+mn-ea"/>
              </a:rPr>
              <a:t>  </a:t>
            </a:r>
            <a:r>
              <a:rPr lang="en-US" sz="3200" b="1">
                <a:solidFill>
                  <a:srgbClr val="FF0000"/>
                </a:solidFill>
                <a:sym typeface="+mn-ea"/>
              </a:rPr>
              <a:t>Traversing</a:t>
            </a:r>
            <a:r>
              <a:rPr lang="en-US" sz="3200">
                <a:sym typeface="+mn-ea"/>
              </a:rPr>
              <a:t> − </a:t>
            </a:r>
            <a:r>
              <a:rPr lang="en-IN" altLang="en-US" sz="3200">
                <a:sym typeface="+mn-ea"/>
              </a:rPr>
              <a:t>	</a:t>
            </a:r>
            <a:r>
              <a:rPr lang="en-US" sz="3200" b="1">
                <a:solidFill>
                  <a:srgbClr val="FF0000"/>
                </a:solidFill>
                <a:sym typeface="+mn-ea"/>
              </a:rPr>
              <a:t>Traversing</a:t>
            </a:r>
            <a:r>
              <a:rPr lang="en-US" sz="3200">
                <a:sym typeface="+mn-ea"/>
              </a:rPr>
              <a:t> means </a:t>
            </a:r>
            <a:r>
              <a:rPr lang="en-US" sz="3200" b="1">
                <a:solidFill>
                  <a:srgbClr val="FF0000"/>
                </a:solidFill>
                <a:sym typeface="+mn-ea"/>
              </a:rPr>
              <a:t>passing through nodes</a:t>
            </a:r>
            <a:r>
              <a:rPr lang="en-US" sz="3200">
                <a:sym typeface="+mn-ea"/>
              </a:rPr>
              <a:t> in a </a:t>
            </a:r>
            <a:r>
              <a:rPr lang="en-IN" altLang="en-US" sz="3200">
                <a:sym typeface="+mn-ea"/>
              </a:rPr>
              <a:t>				</a:t>
            </a:r>
            <a:r>
              <a:rPr lang="en-US" sz="3200" b="1">
                <a:solidFill>
                  <a:srgbClr val="FF0000"/>
                </a:solidFill>
                <a:sym typeface="+mn-ea"/>
              </a:rPr>
              <a:t>specific order.</a:t>
            </a:r>
            <a:endParaRPr lang="en-US" sz="3200"/>
          </a:p>
          <a:p>
            <a:pPr algn="just"/>
            <a:r>
              <a:rPr lang="en-US" sz="3200">
                <a:sym typeface="+mn-ea"/>
              </a:rPr>
              <a:t>    </a:t>
            </a:r>
            <a:r>
              <a:rPr lang="en-IN" altLang="en-US" sz="3200">
                <a:sym typeface="+mn-ea"/>
              </a:rPr>
              <a:t> </a:t>
            </a:r>
            <a:r>
              <a:rPr lang="en-US" sz="3200" b="1">
                <a:solidFill>
                  <a:srgbClr val="00B0F0"/>
                </a:solidFill>
                <a:sym typeface="+mn-ea"/>
              </a:rPr>
              <a:t>Levels</a:t>
            </a:r>
            <a:r>
              <a:rPr lang="en-US" sz="3200">
                <a:sym typeface="+mn-ea"/>
              </a:rPr>
              <a:t> −</a:t>
            </a:r>
            <a:r>
              <a:rPr lang="en-IN" altLang="en-US" sz="3200">
                <a:sym typeface="+mn-ea"/>
              </a:rPr>
              <a:t>		</a:t>
            </a:r>
            <a:r>
              <a:rPr lang="en-US" sz="3200">
                <a:sym typeface="+mn-ea"/>
              </a:rPr>
              <a:t> </a:t>
            </a:r>
            <a:r>
              <a:rPr lang="en-US" sz="3200" b="1">
                <a:solidFill>
                  <a:srgbClr val="00B0F0"/>
                </a:solidFill>
                <a:sym typeface="+mn-ea"/>
              </a:rPr>
              <a:t>Level of a node</a:t>
            </a:r>
            <a:r>
              <a:rPr lang="en-US" sz="3200">
                <a:sym typeface="+mn-ea"/>
              </a:rPr>
              <a:t> represents the </a:t>
            </a:r>
            <a:r>
              <a:rPr lang="en-US" sz="3200" b="1">
                <a:solidFill>
                  <a:srgbClr val="00B0F0"/>
                </a:solidFill>
                <a:sym typeface="+mn-ea"/>
              </a:rPr>
              <a:t>generation of a node</a:t>
            </a:r>
            <a:r>
              <a:rPr lang="en-US" sz="3200">
                <a:sym typeface="+mn-ea"/>
              </a:rPr>
              <a:t>. </a:t>
            </a:r>
            <a:r>
              <a:rPr lang="en-IN" altLang="en-US" sz="3200">
                <a:sym typeface="+mn-ea"/>
              </a:rPr>
              <a:t>			</a:t>
            </a:r>
            <a:r>
              <a:rPr lang="en-US" sz="3200">
                <a:sym typeface="+mn-ea"/>
              </a:rPr>
              <a:t>If the </a:t>
            </a:r>
            <a:r>
              <a:rPr lang="en-US" sz="3200" b="1">
                <a:solidFill>
                  <a:srgbClr val="00B0F0"/>
                </a:solidFill>
                <a:sym typeface="+mn-ea"/>
              </a:rPr>
              <a:t>root node</a:t>
            </a:r>
            <a:r>
              <a:rPr lang="en-US" sz="3200">
                <a:sym typeface="+mn-ea"/>
              </a:rPr>
              <a:t> is at </a:t>
            </a:r>
            <a:r>
              <a:rPr lang="en-US" sz="3200" b="1">
                <a:solidFill>
                  <a:srgbClr val="FF0000"/>
                </a:solidFill>
                <a:sym typeface="+mn-ea"/>
              </a:rPr>
              <a:t>level 0</a:t>
            </a:r>
            <a:r>
              <a:rPr lang="en-US" sz="3200">
                <a:sym typeface="+mn-ea"/>
              </a:rPr>
              <a:t>, then its </a:t>
            </a:r>
            <a:r>
              <a:rPr lang="en-US" sz="3200" b="1">
                <a:solidFill>
                  <a:srgbClr val="00B0F0"/>
                </a:solidFill>
                <a:sym typeface="+mn-ea"/>
              </a:rPr>
              <a:t>next child node</a:t>
            </a:r>
            <a:r>
              <a:rPr lang="en-IN" altLang="en-US" sz="3200">
                <a:sym typeface="+mn-ea"/>
              </a:rPr>
              <a:t>			</a:t>
            </a:r>
            <a:r>
              <a:rPr lang="en-US" sz="3200">
                <a:sym typeface="+mn-ea"/>
              </a:rPr>
              <a:t>is at </a:t>
            </a:r>
            <a:r>
              <a:rPr lang="en-US" sz="3200" b="1">
                <a:solidFill>
                  <a:srgbClr val="FF0000"/>
                </a:solidFill>
                <a:sym typeface="+mn-ea"/>
              </a:rPr>
              <a:t>level 1</a:t>
            </a:r>
            <a:r>
              <a:rPr lang="en-US" sz="3200">
                <a:sym typeface="+mn-ea"/>
              </a:rPr>
              <a:t>, </a:t>
            </a:r>
            <a:r>
              <a:rPr lang="en-IN" altLang="en-US" sz="3200">
                <a:sym typeface="+mn-ea"/>
              </a:rPr>
              <a:t>i</a:t>
            </a:r>
            <a:r>
              <a:rPr lang="en-US" sz="3200">
                <a:sym typeface="+mn-ea"/>
              </a:rPr>
              <a:t>ts </a:t>
            </a:r>
            <a:r>
              <a:rPr lang="en-US" sz="3200" b="1">
                <a:solidFill>
                  <a:srgbClr val="00B0F0"/>
                </a:solidFill>
                <a:sym typeface="+mn-ea"/>
              </a:rPr>
              <a:t>grandchild </a:t>
            </a:r>
            <a:r>
              <a:rPr lang="en-US" sz="3200">
                <a:sym typeface="+mn-ea"/>
              </a:rPr>
              <a:t>is at </a:t>
            </a:r>
            <a:r>
              <a:rPr lang="en-US" sz="3200" b="1">
                <a:solidFill>
                  <a:srgbClr val="FF0000"/>
                </a:solidFill>
                <a:sym typeface="+mn-ea"/>
              </a:rPr>
              <a:t>level 2</a:t>
            </a:r>
            <a:r>
              <a:rPr lang="en-US" sz="3200">
                <a:sym typeface="+mn-ea"/>
              </a:rPr>
              <a:t>, and so on.</a:t>
            </a:r>
            <a:endParaRPr lang="en-US" sz="3200"/>
          </a:p>
          <a:p>
            <a:pPr algn="just"/>
            <a:r>
              <a:rPr lang="en-US" sz="3200">
                <a:sym typeface="+mn-ea"/>
              </a:rPr>
              <a:t>    </a:t>
            </a:r>
            <a:r>
              <a:rPr lang="en-IN" altLang="en-US" sz="3200">
                <a:sym typeface="+mn-ea"/>
              </a:rPr>
              <a:t> </a:t>
            </a:r>
            <a:r>
              <a:rPr lang="en-US" sz="3200" b="1">
                <a:solidFill>
                  <a:srgbClr val="FF0000"/>
                </a:solidFill>
                <a:sym typeface="+mn-ea"/>
              </a:rPr>
              <a:t>Keys</a:t>
            </a:r>
            <a:r>
              <a:rPr lang="en-US" sz="3200">
                <a:sym typeface="+mn-ea"/>
              </a:rPr>
              <a:t> −</a:t>
            </a:r>
            <a:r>
              <a:rPr lang="en-IN" altLang="en-US" sz="3200">
                <a:sym typeface="+mn-ea"/>
              </a:rPr>
              <a:t>		</a:t>
            </a:r>
            <a:r>
              <a:rPr lang="en-US" sz="3200" b="1">
                <a:solidFill>
                  <a:srgbClr val="FF0000"/>
                </a:solidFill>
                <a:sym typeface="+mn-ea"/>
              </a:rPr>
              <a:t>Key</a:t>
            </a:r>
            <a:r>
              <a:rPr lang="en-US" sz="3200">
                <a:sym typeface="+mn-ea"/>
              </a:rPr>
              <a:t> represents a </a:t>
            </a:r>
            <a:r>
              <a:rPr lang="en-US" sz="3200" b="1">
                <a:solidFill>
                  <a:srgbClr val="FF0000"/>
                </a:solidFill>
                <a:sym typeface="+mn-ea"/>
              </a:rPr>
              <a:t>value of a node </a:t>
            </a:r>
            <a:r>
              <a:rPr lang="en-US" sz="3200">
                <a:sym typeface="+mn-ea"/>
              </a:rPr>
              <a:t>based on which a </a:t>
            </a:r>
            <a:r>
              <a:rPr lang="en-IN" altLang="en-US" sz="3200">
                <a:sym typeface="+mn-ea"/>
              </a:rPr>
              <a:t>			</a:t>
            </a:r>
            <a:r>
              <a:rPr lang="en-US" sz="3200">
                <a:sym typeface="+mn-ea"/>
              </a:rPr>
              <a:t>search </a:t>
            </a:r>
            <a:r>
              <a:rPr lang="en-IN" altLang="en-US" sz="3200">
                <a:sym typeface="+mn-ea"/>
              </a:rPr>
              <a:t>op</a:t>
            </a:r>
            <a:r>
              <a:rPr lang="en-US" sz="3200">
                <a:sym typeface="+mn-ea"/>
              </a:rPr>
              <a:t>eration is to be carried out for a node.</a:t>
            </a:r>
          </a:p>
          <a:p>
            <a:pPr algn="just"/>
            <a:r>
              <a:rPr lang="en-US" sz="3200">
                <a:sym typeface="+mn-ea"/>
              </a:rPr>
              <a:t> </a:t>
            </a:r>
            <a:r>
              <a:rPr lang="en-IN" altLang="en-US" sz="3200">
                <a:sym typeface="+mn-ea"/>
              </a:rPr>
              <a:t>    </a:t>
            </a:r>
            <a:r>
              <a:rPr lang="en-US" sz="3200" b="1">
                <a:solidFill>
                  <a:srgbClr val="00B0F0"/>
                </a:solidFill>
                <a:sym typeface="+mn-ea"/>
              </a:rPr>
              <a:t>Siblings</a:t>
            </a:r>
            <a:r>
              <a:rPr lang="en-IN" altLang="en-US" sz="3200">
                <a:sym typeface="+mn-ea"/>
              </a:rPr>
              <a:t> -	</a:t>
            </a:r>
            <a:r>
              <a:rPr lang="en-US" sz="3200" b="1">
                <a:solidFill>
                  <a:srgbClr val="00B0F0"/>
                </a:solidFill>
                <a:sym typeface="+mn-ea"/>
              </a:rPr>
              <a:t>Children</a:t>
            </a:r>
            <a:r>
              <a:rPr lang="en-IN" altLang="en-US" sz="3200">
                <a:sym typeface="+mn-ea"/>
              </a:rPr>
              <a:t> of the </a:t>
            </a:r>
            <a:r>
              <a:rPr lang="en-US" sz="3200" b="1">
                <a:solidFill>
                  <a:srgbClr val="00B0F0"/>
                </a:solidFill>
                <a:sym typeface="+mn-ea"/>
              </a:rPr>
              <a:t>same parent node</a:t>
            </a:r>
            <a:r>
              <a:rPr lang="en-IN" altLang="en-US" sz="3200">
                <a:sym typeface="+mn-ea"/>
              </a:rPr>
              <a:t>s are called 				</a:t>
            </a:r>
            <a:r>
              <a:rPr lang="en-US" sz="3200" b="1">
                <a:solidFill>
                  <a:srgbClr val="00B0F0"/>
                </a:solidFill>
                <a:sym typeface="+mn-ea"/>
              </a:rPr>
              <a:t>Siblings</a:t>
            </a:r>
          </a:p>
        </p:txBody>
      </p:sp>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TotalTime>
  <Words>6234</Words>
  <Application>Microsoft Office PowerPoint</Application>
  <PresentationFormat>Widescreen</PresentationFormat>
  <Paragraphs>735</Paragraphs>
  <Slides>85</Slides>
  <Notes>8</Notes>
  <HiddenSlides>2</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SimSun</vt:lpstr>
      <vt:lpstr>Arial</vt:lpstr>
      <vt:lpstr>Calibri</vt:lpstr>
      <vt:lpstr>Calibri Light</vt:lpstr>
      <vt:lpstr>Comic Sans MS</vt:lpstr>
      <vt:lpstr>DejaVu Sans</vt:lpstr>
      <vt:lpstr>Monotype Corsiva</vt:lpstr>
      <vt:lpstr>Monotype Sorts</vt:lpstr>
      <vt:lpstr>Symbol</vt:lpstr>
      <vt:lpstr>Times New Roman</vt:lpstr>
      <vt:lpstr>Wingdings</vt:lpstr>
      <vt:lpstr>Office Theme</vt:lpstr>
      <vt:lpstr>Topics to be covered :</vt:lpstr>
      <vt:lpstr>PowerPoint Presentation</vt:lpstr>
      <vt:lpstr> INTRODUCTION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HEAP Data Structure</vt:lpstr>
      <vt:lpstr>   </vt:lpstr>
      <vt:lpstr>PowerPoint Presentation</vt:lpstr>
      <vt:lpstr>PowerPoint Presentation</vt:lpstr>
      <vt:lpstr>Illustration of the heap’s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Heap’s Array Representation and Implementation</vt:lpstr>
      <vt:lpstr>Stage-1  Building Max-Heap (bottom-up)</vt:lpstr>
      <vt:lpstr>Example to  Building a Heap with Bottom-Up Approach</vt:lpstr>
      <vt:lpstr>Example:         A</vt:lpstr>
      <vt:lpstr>Bottom Up Heap construction</vt:lpstr>
      <vt:lpstr>Heap adjust algorithm : </vt:lpstr>
      <vt:lpstr>Algorithm for Insertion_Heap</vt:lpstr>
      <vt:lpstr>Algorithm for deletion_deletion</vt:lpstr>
      <vt:lpstr>Algorithm Display_Heap</vt:lpstr>
      <vt:lpstr>Function prototype Declarations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admin</dc:creator>
  <cp:lastModifiedBy>diksha gunaji</cp:lastModifiedBy>
  <cp:revision>132</cp:revision>
  <dcterms:created xsi:type="dcterms:W3CDTF">2023-08-03T03:56:00Z</dcterms:created>
  <dcterms:modified xsi:type="dcterms:W3CDTF">2024-03-24T12:32:33Z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C522912736014308A71F0830D1A5C785_13</vt:lpwstr>
  </property>
  <property fmtid="{D5CDD505-2E9C-101B-9397-08002B2CF9AE}" pid="3" name="KSOProductBuildVer">
    <vt:lpwstr>1033-12.2.0.13359</vt:lpwstr>
  </property>
</Properties>
</file>